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560.xml" ContentType="application/vnd.openxmlformats-officedocument.presentationml.slide+xml"/>
  <Override PartName="/ppt/notesSlides/notesSlide28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119"/>
  </p:notesMasterIdLst>
  <p:handoutMasterIdLst>
    <p:handoutMasterId r:id="rId120"/>
  </p:handoutMasterIdLst>
  <p:sldIdLst>
    <p:sldId id="289" r:id="rId2"/>
    <p:sldId id="287" r:id="rId3"/>
    <p:sldId id="330" r:id="rId4"/>
    <p:sldId id="353" r:id="rId5"/>
    <p:sldId id="349" r:id="rId6"/>
    <p:sldId id="376" r:id="rId7"/>
    <p:sldId id="268" r:id="rId8"/>
    <p:sldId id="365" r:id="rId9"/>
    <p:sldId id="382" r:id="rId10"/>
    <p:sldId id="383" r:id="rId11"/>
    <p:sldId id="381" r:id="rId12"/>
    <p:sldId id="332" r:id="rId13"/>
    <p:sldId id="333" r:id="rId14"/>
    <p:sldId id="297" r:id="rId15"/>
    <p:sldId id="270" r:id="rId16"/>
    <p:sldId id="384" r:id="rId17"/>
    <p:sldId id="364" r:id="rId18"/>
    <p:sldId id="428" r:id="rId19"/>
    <p:sldId id="431" r:id="rId20"/>
    <p:sldId id="284" r:id="rId21"/>
    <p:sldId id="366" r:id="rId22"/>
    <p:sldId id="334" r:id="rId23"/>
    <p:sldId id="429" r:id="rId24"/>
    <p:sldId id="336" r:id="rId25"/>
    <p:sldId id="337" r:id="rId26"/>
    <p:sldId id="385" r:id="rId27"/>
    <p:sldId id="386" r:id="rId28"/>
    <p:sldId id="339" r:id="rId29"/>
    <p:sldId id="342" r:id="rId30"/>
    <p:sldId id="430" r:id="rId31"/>
    <p:sldId id="388" r:id="rId32"/>
    <p:sldId id="389" r:id="rId33"/>
    <p:sldId id="354" r:id="rId34"/>
    <p:sldId id="340" r:id="rId35"/>
    <p:sldId id="341" r:id="rId36"/>
    <p:sldId id="335" r:id="rId37"/>
    <p:sldId id="370" r:id="rId38"/>
    <p:sldId id="348" r:id="rId39"/>
    <p:sldId id="373" r:id="rId40"/>
    <p:sldId id="343" r:id="rId41"/>
    <p:sldId id="379" r:id="rId42"/>
    <p:sldId id="380" r:id="rId43"/>
    <p:sldId id="358" r:id="rId44"/>
    <p:sldId id="378" r:id="rId45"/>
    <p:sldId id="367" r:id="rId46"/>
    <p:sldId id="433" r:id="rId47"/>
    <p:sldId id="434" r:id="rId48"/>
    <p:sldId id="357" r:id="rId49"/>
    <p:sldId id="359" r:id="rId50"/>
    <p:sldId id="360" r:id="rId51"/>
    <p:sldId id="377" r:id="rId52"/>
    <p:sldId id="390" r:id="rId53"/>
    <p:sldId id="363" r:id="rId54"/>
    <p:sldId id="391" r:id="rId55"/>
    <p:sldId id="392" r:id="rId56"/>
    <p:sldId id="345" r:id="rId57"/>
    <p:sldId id="393" r:id="rId58"/>
    <p:sldId id="372" r:id="rId59"/>
    <p:sldId id="295" r:id="rId60"/>
    <p:sldId id="402" r:id="rId61"/>
    <p:sldId id="435" r:id="rId62"/>
    <p:sldId id="403" r:id="rId63"/>
    <p:sldId id="405" r:id="rId64"/>
    <p:sldId id="407" r:id="rId65"/>
    <p:sldId id="436" r:id="rId66"/>
    <p:sldId id="432" r:id="rId67"/>
    <p:sldId id="331" r:id="rId68"/>
    <p:sldId id="286" r:id="rId69"/>
    <p:sldId id="346" r:id="rId70"/>
    <p:sldId id="437" r:id="rId71"/>
    <p:sldId id="352" r:id="rId72"/>
    <p:sldId id="408" r:id="rId73"/>
    <p:sldId id="328" r:id="rId74"/>
    <p:sldId id="438" r:id="rId75"/>
    <p:sldId id="442" r:id="rId76"/>
    <p:sldId id="440" r:id="rId77"/>
    <p:sldId id="441" r:id="rId78"/>
    <p:sldId id="291" r:id="rId79"/>
    <p:sldId id="347" r:id="rId80"/>
    <p:sldId id="276" r:id="rId81"/>
    <p:sldId id="409" r:id="rId82"/>
    <p:sldId id="395" r:id="rId83"/>
    <p:sldId id="394" r:id="rId84"/>
    <p:sldId id="258" r:id="rId85"/>
    <p:sldId id="400" r:id="rId86"/>
    <p:sldId id="397" r:id="rId87"/>
    <p:sldId id="398" r:id="rId88"/>
    <p:sldId id="410" r:id="rId89"/>
    <p:sldId id="399" r:id="rId90"/>
    <p:sldId id="401" r:id="rId91"/>
    <p:sldId id="413" r:id="rId92"/>
    <p:sldId id="412" r:id="rId93"/>
    <p:sldId id="375" r:id="rId94"/>
    <p:sldId id="444" r:id="rId95"/>
    <p:sldId id="414" r:id="rId96"/>
    <p:sldId id="416" r:id="rId97"/>
    <p:sldId id="415" r:id="rId98"/>
    <p:sldId id="417" r:id="rId99"/>
    <p:sldId id="418" r:id="rId100"/>
    <p:sldId id="419" r:id="rId101"/>
    <p:sldId id="443" r:id="rId102"/>
    <p:sldId id="301" r:id="rId103"/>
    <p:sldId id="420" r:id="rId104"/>
    <p:sldId id="421" r:id="rId105"/>
    <p:sldId id="318" r:id="rId106"/>
    <p:sldId id="422" r:id="rId107"/>
    <p:sldId id="423" r:id="rId108"/>
    <p:sldId id="338" r:id="rId109"/>
    <p:sldId id="445" r:id="rId110"/>
    <p:sldId id="329" r:id="rId111"/>
    <p:sldId id="320" r:id="rId112"/>
    <p:sldId id="322" r:id="rId113"/>
    <p:sldId id="362" r:id="rId114"/>
    <p:sldId id="424" r:id="rId115"/>
    <p:sldId id="425" r:id="rId116"/>
    <p:sldId id="426" r:id="rId117"/>
    <p:sldId id="427" r:id="rId118"/>
  </p:sldIdLst>
  <p:sldSz cx="9144000" cy="6858000" type="screen4x3"/>
  <p:notesSz cx="6865938" cy="99949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89" autoAdjust="0"/>
    <p:restoredTop sz="86725" autoAdjust="0"/>
  </p:normalViewPr>
  <p:slideViewPr>
    <p:cSldViewPr>
      <p:cViewPr varScale="1">
        <p:scale>
          <a:sx n="55" d="100"/>
          <a:sy n="55" d="100"/>
        </p:scale>
        <p:origin x="864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16378960896237E-2"/>
          <c:y val="2.5786477394551033E-2"/>
          <c:w val="0.91570230935301478"/>
          <c:h val="0.8360881298288418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定額法!$C$2:$G$2</c:f>
              <c:strCache>
                <c:ptCount val="5"/>
                <c:pt idx="0">
                  <c:v>1年目</c:v>
                </c:pt>
                <c:pt idx="1">
                  <c:v>2年目</c:v>
                </c:pt>
                <c:pt idx="2">
                  <c:v>3年目</c:v>
                </c:pt>
                <c:pt idx="3">
                  <c:v>4年目</c:v>
                </c:pt>
                <c:pt idx="4">
                  <c:v>5年目</c:v>
                </c:pt>
              </c:strCache>
            </c:strRef>
          </c:cat>
          <c:val>
            <c:numRef>
              <c:f>定額法!$C$3:$G$3</c:f>
              <c:numCache>
                <c:formatCode>General</c:formatCode>
                <c:ptCount val="5"/>
                <c:pt idx="0">
                  <c:v>20</c:v>
                </c:pt>
                <c:pt idx="1">
                  <c:v>20</c:v>
                </c:pt>
                <c:pt idx="2">
                  <c:v>20</c:v>
                </c:pt>
                <c:pt idx="3">
                  <c:v>20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26-499B-B1F3-30506A1796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472987496"/>
        <c:axId val="472987824"/>
      </c:barChart>
      <c:catAx>
        <c:axId val="472987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72987824"/>
        <c:crosses val="autoZero"/>
        <c:auto val="1"/>
        <c:lblAlgn val="ctr"/>
        <c:lblOffset val="100"/>
        <c:noMultiLvlLbl val="0"/>
      </c:catAx>
      <c:valAx>
        <c:axId val="472987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72987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502894044636661E-2"/>
          <c:y val="5.1643192488262914E-2"/>
          <c:w val="0.91214043510032528"/>
          <c:h val="0.8360881298288418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cat>
            <c:strRef>
              <c:f>定率法!$C$2:$G$2</c:f>
              <c:strCache>
                <c:ptCount val="5"/>
                <c:pt idx="0">
                  <c:v>1年目</c:v>
                </c:pt>
                <c:pt idx="1">
                  <c:v>2年目</c:v>
                </c:pt>
                <c:pt idx="2">
                  <c:v>3年目</c:v>
                </c:pt>
                <c:pt idx="3">
                  <c:v>4年目</c:v>
                </c:pt>
                <c:pt idx="4">
                  <c:v>5年目</c:v>
                </c:pt>
              </c:strCache>
            </c:strRef>
          </c:cat>
          <c:val>
            <c:numRef>
              <c:f>定率法!$C$3:$G$3</c:f>
              <c:numCache>
                <c:formatCode>General</c:formatCode>
                <c:ptCount val="5"/>
                <c:pt idx="0">
                  <c:v>30</c:v>
                </c:pt>
                <c:pt idx="1">
                  <c:v>22</c:v>
                </c:pt>
                <c:pt idx="2">
                  <c:v>18</c:v>
                </c:pt>
                <c:pt idx="3">
                  <c:v>15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FB-447F-ACDC-FA994B9CD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472987496"/>
        <c:axId val="472987824"/>
      </c:barChart>
      <c:catAx>
        <c:axId val="472987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72987824"/>
        <c:crosses val="autoZero"/>
        <c:auto val="1"/>
        <c:lblAlgn val="ctr"/>
        <c:lblOffset val="100"/>
        <c:noMultiLvlLbl val="0"/>
      </c:catAx>
      <c:valAx>
        <c:axId val="472987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472987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2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27AE21FB-BF5C-4448-9210-5C5DE33F63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870" cy="500458"/>
          </a:xfrm>
          <a:prstGeom prst="rect">
            <a:avLst/>
          </a:prstGeom>
        </p:spPr>
        <p:txBody>
          <a:bodyPr vert="horz" lIns="91164" tIns="45582" rIns="91164" bIns="4558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F1A7491-5E88-4603-B005-1884EA4B92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9485" y="0"/>
            <a:ext cx="2974870" cy="500458"/>
          </a:xfrm>
          <a:prstGeom prst="rect">
            <a:avLst/>
          </a:prstGeom>
        </p:spPr>
        <p:txBody>
          <a:bodyPr vert="horz" lIns="91164" tIns="45582" rIns="91164" bIns="45582" rtlCol="0"/>
          <a:lstStyle>
            <a:lvl1pPr algn="r">
              <a:defRPr sz="1200"/>
            </a:lvl1pPr>
          </a:lstStyle>
          <a:p>
            <a:fld id="{08DABC70-0C7A-46BF-8A50-A35F3939FD75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AE813EA-8DBA-4954-AEEF-B0CD0DA66E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94442"/>
            <a:ext cx="2974870" cy="500458"/>
          </a:xfrm>
          <a:prstGeom prst="rect">
            <a:avLst/>
          </a:prstGeom>
        </p:spPr>
        <p:txBody>
          <a:bodyPr vert="horz" lIns="91164" tIns="45582" rIns="91164" bIns="4558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527556D-7F5D-44C6-890A-DA7939C6C07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9485" y="9494442"/>
            <a:ext cx="2974870" cy="500458"/>
          </a:xfrm>
          <a:prstGeom prst="rect">
            <a:avLst/>
          </a:prstGeom>
        </p:spPr>
        <p:txBody>
          <a:bodyPr vert="horz" lIns="91164" tIns="45582" rIns="91164" bIns="45582" rtlCol="0" anchor="b"/>
          <a:lstStyle>
            <a:lvl1pPr algn="r">
              <a:defRPr sz="1200"/>
            </a:lvl1pPr>
          </a:lstStyle>
          <a:p>
            <a:fld id="{447F8804-5854-4B13-854A-D2AC514B26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3295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870" cy="500458"/>
          </a:xfrm>
          <a:prstGeom prst="rect">
            <a:avLst/>
          </a:prstGeom>
        </p:spPr>
        <p:txBody>
          <a:bodyPr vert="horz" lIns="91164" tIns="45582" rIns="91164" bIns="4558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9485" y="0"/>
            <a:ext cx="2974870" cy="500458"/>
          </a:xfrm>
          <a:prstGeom prst="rect">
            <a:avLst/>
          </a:prstGeom>
        </p:spPr>
        <p:txBody>
          <a:bodyPr vert="horz" lIns="91164" tIns="45582" rIns="91164" bIns="45582" rtlCol="0"/>
          <a:lstStyle>
            <a:lvl1pPr algn="r">
              <a:defRPr sz="1200"/>
            </a:lvl1pPr>
          </a:lstStyle>
          <a:p>
            <a:fld id="{9E2C69BF-602A-4F37-9E64-D61B317D6750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1249363"/>
            <a:ext cx="4497388" cy="33734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64" tIns="45582" rIns="91164" bIns="4558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6752" y="4809779"/>
            <a:ext cx="5492434" cy="3935560"/>
          </a:xfrm>
          <a:prstGeom prst="rect">
            <a:avLst/>
          </a:prstGeom>
        </p:spPr>
        <p:txBody>
          <a:bodyPr vert="horz" lIns="91164" tIns="45582" rIns="91164" bIns="45582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94442"/>
            <a:ext cx="2974870" cy="500458"/>
          </a:xfrm>
          <a:prstGeom prst="rect">
            <a:avLst/>
          </a:prstGeom>
        </p:spPr>
        <p:txBody>
          <a:bodyPr vert="horz" lIns="91164" tIns="45582" rIns="91164" bIns="4558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9485" y="9494442"/>
            <a:ext cx="2974870" cy="500458"/>
          </a:xfrm>
          <a:prstGeom prst="rect">
            <a:avLst/>
          </a:prstGeom>
        </p:spPr>
        <p:txBody>
          <a:bodyPr vert="horz" lIns="91164" tIns="45582" rIns="91164" bIns="45582" rtlCol="0" anchor="b"/>
          <a:lstStyle>
            <a:lvl1pPr algn="r">
              <a:defRPr sz="1200"/>
            </a:lvl1pPr>
          </a:lstStyle>
          <a:p>
            <a:fld id="{A4915BE5-D3C0-4405-815C-0FCE839162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6359025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決算書（財務諸表３表）を</a:t>
            </a:r>
            <a:endParaRPr kumimoji="1" lang="en-US" altLang="ja-JP" dirty="0"/>
          </a:p>
          <a:p>
            <a:r>
              <a:rPr kumimoji="1" lang="ja-JP" altLang="en-US" dirty="0"/>
              <a:t>理解できたところで、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次は、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C7C1BC-7656-4569-BFFC-12C58A0ABC89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2720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＝でなくて、ほぼ＝</a:t>
            </a:r>
            <a:endParaRPr kumimoji="1" lang="en-US" altLang="ja-JP" dirty="0"/>
          </a:p>
          <a:p>
            <a:r>
              <a:rPr kumimoji="1" lang="ja-JP" altLang="en-US" dirty="0"/>
              <a:t>株主資本等変動計算書など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B/S</a:t>
            </a:r>
            <a:r>
              <a:rPr kumimoji="1" lang="ja-JP" altLang="en-US" dirty="0"/>
              <a:t>　財産表</a:t>
            </a:r>
            <a:endParaRPr kumimoji="1" lang="en-US" altLang="ja-JP" dirty="0"/>
          </a:p>
          <a:p>
            <a:r>
              <a:rPr kumimoji="1" lang="en-US" altLang="ja-JP" dirty="0"/>
              <a:t>P/L</a:t>
            </a:r>
            <a:r>
              <a:rPr kumimoji="1" lang="ja-JP" altLang="en-US" dirty="0"/>
              <a:t>　経営成績表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DF2BFD6-BAD6-4B18-85C5-CCC9522D2F84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0464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きわめて単純だが、利用価値の高い公式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●サンクコスト</a:t>
            </a:r>
            <a:endParaRPr kumimoji="1" lang="en-US" altLang="ja-JP" dirty="0"/>
          </a:p>
          <a:p>
            <a:r>
              <a:rPr kumimoji="1" lang="ja-JP" altLang="en-US"/>
              <a:t>　総額１０００奥苑のダム建設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何か決めなければならない時</a:t>
            </a:r>
            <a:endParaRPr kumimoji="1" lang="en-US" altLang="ja-JP" dirty="0"/>
          </a:p>
          <a:p>
            <a:r>
              <a:rPr kumimoji="1" lang="ja-JP" altLang="en-US" dirty="0"/>
              <a:t>威力を発揮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事例</a:t>
            </a:r>
            <a:endParaRPr kumimoji="1" lang="en-US" altLang="ja-JP" dirty="0"/>
          </a:p>
          <a:p>
            <a:r>
              <a:rPr kumimoji="1" lang="ja-JP" altLang="en-US" dirty="0"/>
              <a:t>ダムの建設に５００億円投資して半分</a:t>
            </a:r>
            <a:endParaRPr kumimoji="1" lang="en-US" altLang="ja-JP" dirty="0"/>
          </a:p>
          <a:p>
            <a:r>
              <a:rPr kumimoji="1" lang="ja-JP" altLang="en-US" dirty="0"/>
              <a:t>残り５００億円と投資するべきかどうか？</a:t>
            </a:r>
            <a:endParaRPr kumimoji="1" lang="en-US" altLang="ja-JP" dirty="0"/>
          </a:p>
          <a:p>
            <a:r>
              <a:rPr kumimoji="1" lang="ja-JP" altLang="en-US" dirty="0"/>
              <a:t>但し、そのダムの利用価値は極めて低い</a:t>
            </a:r>
            <a:endParaRPr kumimoji="1" lang="en-US" altLang="ja-JP" dirty="0"/>
          </a:p>
          <a:p>
            <a:r>
              <a:rPr kumimoji="1" lang="ja-JP" altLang="en-US" dirty="0"/>
              <a:t>新たに、（仮）１００－５００＝▲４００</a:t>
            </a:r>
            <a:endParaRPr kumimoji="1" lang="en-US" altLang="ja-JP" dirty="0"/>
          </a:p>
          <a:p>
            <a:r>
              <a:rPr kumimoji="1" lang="ja-JP" altLang="en-US" dirty="0"/>
              <a:t>ならば</a:t>
            </a:r>
            <a:endParaRPr kumimoji="1" lang="en-US" altLang="ja-JP" dirty="0"/>
          </a:p>
          <a:p>
            <a:r>
              <a:rPr kumimoji="1" lang="ja-JP" altLang="en-US" dirty="0"/>
              <a:t>最初の５００億円は</a:t>
            </a:r>
            <a:endParaRPr kumimoji="1" lang="en-US" altLang="ja-JP" dirty="0"/>
          </a:p>
          <a:p>
            <a:r>
              <a:rPr kumimoji="1" lang="ja-JP" altLang="en-US" dirty="0"/>
              <a:t>サンクコストとして諦めるべき</a:t>
            </a:r>
            <a:endParaRPr kumimoji="1" lang="en-US" altLang="ja-JP" dirty="0"/>
          </a:p>
          <a:p>
            <a:r>
              <a:rPr kumimoji="1" lang="ja-JP" altLang="en-US" dirty="0"/>
              <a:t>既に支払ってしまった回収不能な費用</a:t>
            </a:r>
            <a:endParaRPr kumimoji="1" lang="en-US" altLang="ja-JP" dirty="0"/>
          </a:p>
          <a:p>
            <a:r>
              <a:rPr kumimoji="1" lang="ja-JP" altLang="en-US" dirty="0"/>
              <a:t>（埋没費用）</a:t>
            </a:r>
            <a:endParaRPr kumimoji="1" lang="en-US" altLang="ja-JP" dirty="0"/>
          </a:p>
          <a:p>
            <a:r>
              <a:rPr kumimoji="1" lang="ja-JP" altLang="en-US" dirty="0"/>
              <a:t>株式投資＝損切りできるか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2E0F11-54F4-40ED-A0EA-4A2F99D1DD77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37020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EB01D2-0653-465B-A972-59B25EA4678A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63169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●決算書を配布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0025B85-8259-49A9-92AA-90C7CCDEB4D2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9468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（収益）売上高　</a:t>
            </a:r>
            <a:r>
              <a:rPr kumimoji="1" lang="en-US" altLang="ja-JP" dirty="0"/>
              <a:t>5,041</a:t>
            </a:r>
            <a:r>
              <a:rPr kumimoji="1" lang="ja-JP" altLang="en-US" dirty="0"/>
              <a:t>億円　ー　（費用）売上原価　</a:t>
            </a:r>
            <a:r>
              <a:rPr kumimoji="1" lang="en-US" altLang="ja-JP" dirty="0"/>
              <a:t>2,637</a:t>
            </a:r>
            <a:r>
              <a:rPr kumimoji="1" lang="ja-JP" altLang="en-US" dirty="0"/>
              <a:t>憶円</a:t>
            </a:r>
            <a:endParaRPr kumimoji="1" lang="en-US" altLang="ja-JP" dirty="0"/>
          </a:p>
          <a:p>
            <a:r>
              <a:rPr kumimoji="1" lang="ja-JP" altLang="en-US" dirty="0"/>
              <a:t>＝売上総（利益）　</a:t>
            </a:r>
            <a:r>
              <a:rPr kumimoji="1" lang="en-US" altLang="ja-JP" dirty="0"/>
              <a:t>2,403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（費用）販売費及び一般管理費　（ハンカンヒ）</a:t>
            </a:r>
            <a:endParaRPr kumimoji="1" lang="en-US" altLang="ja-JP" dirty="0"/>
          </a:p>
          <a:p>
            <a:r>
              <a:rPr kumimoji="1" lang="ja-JP" altLang="en-US" dirty="0"/>
              <a:t>　ー</a:t>
            </a:r>
            <a:r>
              <a:rPr kumimoji="1" lang="en-US" altLang="ja-JP" dirty="0"/>
              <a:t>2,175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r>
              <a:rPr kumimoji="1" lang="ja-JP" altLang="en-US" dirty="0"/>
              <a:t>＝営業</a:t>
            </a:r>
            <a:r>
              <a:rPr kumimoji="1" lang="en-US" altLang="ja-JP" dirty="0"/>
              <a:t>(</a:t>
            </a:r>
            <a:r>
              <a:rPr kumimoji="1" lang="ja-JP" altLang="en-US" dirty="0"/>
              <a:t>利益） </a:t>
            </a:r>
            <a:r>
              <a:rPr kumimoji="1" lang="en-US" altLang="ja-JP" dirty="0"/>
              <a:t>228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ここまでで本業終わり　たった５行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＋　営業外（収益）受取利息　有価証券の売却益</a:t>
            </a:r>
            <a:endParaRPr kumimoji="1" lang="en-US" altLang="ja-JP" dirty="0"/>
          </a:p>
          <a:p>
            <a:r>
              <a:rPr kumimoji="1" lang="ja-JP" altLang="en-US" dirty="0"/>
              <a:t>ー　営業外（費用）支払利息</a:t>
            </a:r>
            <a:endParaRPr kumimoji="1" lang="en-US" altLang="ja-JP" dirty="0"/>
          </a:p>
          <a:p>
            <a:r>
              <a:rPr kumimoji="1" lang="ja-JP" altLang="en-US" dirty="0"/>
              <a:t>＝経常（利益）　ケイツネ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通常ではない一過性の特別利益＋、損失ー</a:t>
            </a:r>
            <a:endParaRPr kumimoji="1" lang="en-US" altLang="ja-JP" dirty="0"/>
          </a:p>
          <a:p>
            <a:r>
              <a:rPr kumimoji="1" lang="ja-JP" altLang="en-US" dirty="0"/>
              <a:t>税金等調整前当期純利益→税引前当期純利益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ー法人税等</a:t>
            </a:r>
            <a:endParaRPr kumimoji="1" lang="en-US" altLang="ja-JP" dirty="0"/>
          </a:p>
          <a:p>
            <a:r>
              <a:rPr kumimoji="1" lang="ja-JP" altLang="en-US" dirty="0"/>
              <a:t>＝当期純利益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0F2A8EE-DF18-4FBB-820B-45822AEDC00B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3654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＝でなくて、ほぼ＝</a:t>
            </a:r>
            <a:endParaRPr kumimoji="1" lang="en-US" altLang="ja-JP" dirty="0"/>
          </a:p>
          <a:p>
            <a:r>
              <a:rPr kumimoji="1" lang="ja-JP" altLang="en-US" dirty="0"/>
              <a:t>株主資本等変動計算書など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B/S</a:t>
            </a:r>
            <a:r>
              <a:rPr kumimoji="1" lang="ja-JP" altLang="en-US" dirty="0"/>
              <a:t>　財産表</a:t>
            </a:r>
            <a:endParaRPr kumimoji="1" lang="en-US" altLang="ja-JP" dirty="0"/>
          </a:p>
          <a:p>
            <a:r>
              <a:rPr kumimoji="1" lang="en-US" altLang="ja-JP" dirty="0"/>
              <a:t>P/L</a:t>
            </a:r>
            <a:r>
              <a:rPr kumimoji="1" lang="ja-JP" altLang="en-US" dirty="0"/>
              <a:t>　経営成績表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0F10CB6-4DF4-44CD-9DFB-97DCA705E90F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06469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＝でなくて、ほぼ＝</a:t>
            </a:r>
            <a:endParaRPr kumimoji="1" lang="en-US" altLang="ja-JP" dirty="0"/>
          </a:p>
          <a:p>
            <a:r>
              <a:rPr kumimoji="1" lang="ja-JP" altLang="en-US" dirty="0"/>
              <a:t>株主資本等変動計算書など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B/S</a:t>
            </a:r>
            <a:r>
              <a:rPr kumimoji="1" lang="ja-JP" altLang="en-US" dirty="0"/>
              <a:t>　財産表</a:t>
            </a:r>
            <a:endParaRPr kumimoji="1" lang="en-US" altLang="ja-JP" dirty="0"/>
          </a:p>
          <a:p>
            <a:r>
              <a:rPr kumimoji="1" lang="en-US" altLang="ja-JP" dirty="0"/>
              <a:t>P/L</a:t>
            </a:r>
            <a:r>
              <a:rPr kumimoji="1" lang="ja-JP" altLang="en-US" dirty="0"/>
              <a:t>　経営成績表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44F4DE9-BED5-47B9-BE01-F18E27519F28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10423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＝でなくて、ほぼ＝</a:t>
            </a:r>
            <a:endParaRPr kumimoji="1" lang="en-US" altLang="ja-JP" dirty="0"/>
          </a:p>
          <a:p>
            <a:r>
              <a:rPr kumimoji="1" lang="ja-JP" altLang="en-US" dirty="0"/>
              <a:t>株主資本等変動計算書など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B/S</a:t>
            </a:r>
            <a:r>
              <a:rPr kumimoji="1" lang="ja-JP" altLang="en-US" dirty="0"/>
              <a:t>　財産表</a:t>
            </a:r>
            <a:endParaRPr kumimoji="1" lang="en-US" altLang="ja-JP" dirty="0"/>
          </a:p>
          <a:p>
            <a:r>
              <a:rPr kumimoji="1" lang="en-US" altLang="ja-JP" dirty="0"/>
              <a:t>P/L</a:t>
            </a:r>
            <a:r>
              <a:rPr kumimoji="1" lang="ja-JP" altLang="en-US" dirty="0"/>
              <a:t>　経営成績表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B9E52BC-6CD1-4722-8820-B27E9F93E256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374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図にすると</a:t>
            </a:r>
            <a:endParaRPr kumimoji="1" lang="en-US" altLang="ja-JP" dirty="0"/>
          </a:p>
          <a:p>
            <a:r>
              <a:rPr kumimoji="1" lang="ja-JP" altLang="en-US" dirty="0"/>
              <a:t>先ほどの「混乱しやすい言葉」がわかりやすい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実際の決算書</a:t>
            </a:r>
            <a:endParaRPr kumimoji="1" lang="en-US" altLang="ja-JP" dirty="0"/>
          </a:p>
          <a:p>
            <a:r>
              <a:rPr kumimoji="1" lang="ja-JP" altLang="en-US" dirty="0"/>
              <a:t>流動資産　</a:t>
            </a:r>
            <a:r>
              <a:rPr kumimoji="1" lang="en-US" altLang="ja-JP" dirty="0"/>
              <a:t>1774</a:t>
            </a:r>
            <a:r>
              <a:rPr kumimoji="1" lang="ja-JP" altLang="en-US" dirty="0"/>
              <a:t>億円</a:t>
            </a:r>
            <a:r>
              <a:rPr kumimoji="1" lang="en-US" altLang="ja-JP" dirty="0"/>
              <a:t> </a:t>
            </a:r>
            <a:r>
              <a:rPr kumimoji="1" lang="ja-JP" altLang="en-US" dirty="0"/>
              <a:t>固定資産　</a:t>
            </a:r>
            <a:r>
              <a:rPr kumimoji="1" lang="en-US" altLang="ja-JP" dirty="0"/>
              <a:t>1265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r>
              <a:rPr kumimoji="1" lang="en-US" altLang="ja-JP" dirty="0"/>
              <a:t>=3039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流動負債　</a:t>
            </a:r>
            <a:r>
              <a:rPr kumimoji="1" lang="en-US" altLang="ja-JP" dirty="0"/>
              <a:t>764</a:t>
            </a:r>
            <a:r>
              <a:rPr kumimoji="1" lang="ja-JP" altLang="en-US" dirty="0"/>
              <a:t>億円</a:t>
            </a:r>
            <a:r>
              <a:rPr kumimoji="1" lang="en-US" altLang="ja-JP" dirty="0"/>
              <a:t>   </a:t>
            </a:r>
            <a:r>
              <a:rPr kumimoji="1" lang="ja-JP" altLang="en-US" dirty="0"/>
              <a:t>固定負債　</a:t>
            </a:r>
            <a:r>
              <a:rPr kumimoji="1" lang="en-US" altLang="ja-JP" dirty="0"/>
              <a:t>765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r>
              <a:rPr kumimoji="1" lang="ja-JP" altLang="en-US" dirty="0"/>
              <a:t>純資産　</a:t>
            </a:r>
            <a:r>
              <a:rPr kumimoji="1" lang="en-US" altLang="ja-JP" dirty="0"/>
              <a:t>1509</a:t>
            </a:r>
            <a:r>
              <a:rPr kumimoji="1" lang="ja-JP" altLang="en-US" dirty="0"/>
              <a:t>億円</a:t>
            </a:r>
            <a:r>
              <a:rPr kumimoji="1" lang="en-US" altLang="ja-JP" dirty="0"/>
              <a:t> </a:t>
            </a:r>
          </a:p>
          <a:p>
            <a:r>
              <a:rPr kumimoji="1" lang="en-US" altLang="ja-JP" dirty="0"/>
              <a:t>= 3039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左右田（そうだ）さん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04A2DC3-B14F-4D45-A96D-5877B7DAB031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12787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●決算書を配布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0CC6039-76A2-46FD-BFB1-5E9DBA626F9A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5608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定義でもイメージでもなんでも結構です。</a:t>
            </a:r>
            <a:endParaRPr kumimoji="1" lang="en-US" altLang="ja-JP" dirty="0"/>
          </a:p>
          <a:p>
            <a:r>
              <a:rPr kumimoji="1" lang="ja-JP" altLang="en-US" dirty="0"/>
              <a:t>どうですか？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田中さん</a:t>
            </a:r>
            <a:endParaRPr kumimoji="1" lang="en-US" altLang="ja-JP" dirty="0"/>
          </a:p>
          <a:p>
            <a:r>
              <a:rPr kumimoji="1" lang="ja-JP" altLang="en-US" dirty="0"/>
              <a:t>永井さん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企業の「通信簿」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読めるとどんなメリットがありそうですか？</a:t>
            </a:r>
            <a:endParaRPr kumimoji="1" lang="en-US" altLang="ja-JP" dirty="0"/>
          </a:p>
          <a:p>
            <a:r>
              <a:rPr kumimoji="1" lang="ja-JP" altLang="en-US" dirty="0"/>
              <a:t>・会社を評価してもらえる</a:t>
            </a:r>
            <a:endParaRPr kumimoji="1" lang="en-US" altLang="ja-JP" dirty="0"/>
          </a:p>
          <a:p>
            <a:r>
              <a:rPr kumimoji="1" lang="ja-JP" altLang="en-US" dirty="0"/>
              <a:t>・銀行から融資を受けやすくなる</a:t>
            </a:r>
            <a:endParaRPr kumimoji="1" lang="en-US" altLang="ja-JP" dirty="0"/>
          </a:p>
          <a:p>
            <a:r>
              <a:rPr kumimoji="1" lang="ja-JP" altLang="en-US" dirty="0"/>
              <a:t>・取引先と安心して商売ができる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C7DF1D5-EE86-4BD1-A8F0-5666745EBC4E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9373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企業を取り巻くステークホルダー</a:t>
            </a:r>
            <a:endParaRPr kumimoji="1" lang="en-US" altLang="ja-JP" dirty="0"/>
          </a:p>
          <a:p>
            <a:r>
              <a:rPr kumimoji="1" lang="ja-JP" altLang="en-US" dirty="0"/>
              <a:t>（利害関係者）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株主　取引先　金融機関</a:t>
            </a:r>
            <a:endParaRPr kumimoji="1" lang="en-US" altLang="ja-JP" dirty="0"/>
          </a:p>
          <a:p>
            <a:r>
              <a:rPr kumimoji="1" lang="ja-JP" altLang="en-US" dirty="0"/>
              <a:t>政府や自治体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制度会計　①財務会計　②税務会計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管理会計の代表</a:t>
            </a:r>
            <a:endParaRPr kumimoji="1" lang="en-US" altLang="ja-JP" dirty="0"/>
          </a:p>
          <a:p>
            <a:r>
              <a:rPr kumimoji="1" lang="ja-JP" altLang="en-US" dirty="0"/>
              <a:t>・損益分岐点売上高分析</a:t>
            </a:r>
            <a:endParaRPr kumimoji="1" lang="en-US" altLang="ja-JP" dirty="0"/>
          </a:p>
          <a:p>
            <a:r>
              <a:rPr kumimoji="1" lang="ja-JP" altLang="en-US" dirty="0"/>
              <a:t>・得意先別売り上げ・利益管理表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ワン・イヤー</a:t>
            </a:r>
            <a:endParaRPr kumimoji="1" lang="en-US" altLang="ja-JP" dirty="0"/>
          </a:p>
          <a:p>
            <a:r>
              <a:rPr kumimoji="1" lang="ja-JP" altLang="en-US" dirty="0"/>
              <a:t>正常営業循環基準＝正常な営業活動</a:t>
            </a:r>
            <a:endParaRPr kumimoji="1" lang="en-US" altLang="ja-JP" dirty="0"/>
          </a:p>
          <a:p>
            <a:r>
              <a:rPr kumimoji="1" lang="ja-JP" altLang="en-US" dirty="0"/>
              <a:t>売掛金　買掛金　</a:t>
            </a:r>
            <a:endParaRPr kumimoji="1" lang="en-US" altLang="ja-JP" dirty="0"/>
          </a:p>
          <a:p>
            <a:r>
              <a:rPr kumimoji="1" lang="ja-JP" altLang="en-US" dirty="0"/>
              <a:t>受取手形　支払手形</a:t>
            </a:r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AE9F44E-E8B6-4AF7-85C0-74E96F14FFE4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5515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図にすると</a:t>
            </a:r>
            <a:endParaRPr kumimoji="1" lang="en-US" altLang="ja-JP" dirty="0"/>
          </a:p>
          <a:p>
            <a:r>
              <a:rPr kumimoji="1" lang="ja-JP" altLang="en-US" dirty="0"/>
              <a:t>先ほどの「混乱しやすい言葉」がわかりやすい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実際の決算書</a:t>
            </a:r>
            <a:endParaRPr kumimoji="1" lang="en-US" altLang="ja-JP" dirty="0"/>
          </a:p>
          <a:p>
            <a:r>
              <a:rPr kumimoji="1" lang="ja-JP" altLang="en-US" dirty="0"/>
              <a:t>流動資産　</a:t>
            </a:r>
            <a:r>
              <a:rPr kumimoji="1" lang="en-US" altLang="ja-JP" dirty="0"/>
              <a:t>1774</a:t>
            </a:r>
            <a:r>
              <a:rPr kumimoji="1" lang="ja-JP" altLang="en-US" dirty="0"/>
              <a:t>億円</a:t>
            </a:r>
            <a:r>
              <a:rPr kumimoji="1" lang="en-US" altLang="ja-JP" dirty="0"/>
              <a:t> </a:t>
            </a:r>
            <a:r>
              <a:rPr kumimoji="1" lang="ja-JP" altLang="en-US" dirty="0"/>
              <a:t>固定資産　</a:t>
            </a:r>
            <a:r>
              <a:rPr kumimoji="1" lang="en-US" altLang="ja-JP" dirty="0"/>
              <a:t>1265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r>
              <a:rPr kumimoji="1" lang="en-US" altLang="ja-JP" dirty="0"/>
              <a:t>=3039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流動負債　</a:t>
            </a:r>
            <a:r>
              <a:rPr kumimoji="1" lang="en-US" altLang="ja-JP" dirty="0"/>
              <a:t>764</a:t>
            </a:r>
            <a:r>
              <a:rPr kumimoji="1" lang="ja-JP" altLang="en-US" dirty="0"/>
              <a:t>億円</a:t>
            </a:r>
            <a:r>
              <a:rPr kumimoji="1" lang="en-US" altLang="ja-JP" dirty="0"/>
              <a:t>   </a:t>
            </a:r>
            <a:r>
              <a:rPr kumimoji="1" lang="ja-JP" altLang="en-US" dirty="0"/>
              <a:t>固定負債　</a:t>
            </a:r>
            <a:r>
              <a:rPr kumimoji="1" lang="en-US" altLang="ja-JP" dirty="0"/>
              <a:t>765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r>
              <a:rPr kumimoji="1" lang="ja-JP" altLang="en-US" dirty="0"/>
              <a:t>純資産　</a:t>
            </a:r>
            <a:r>
              <a:rPr kumimoji="1" lang="en-US" altLang="ja-JP" dirty="0"/>
              <a:t>1509</a:t>
            </a:r>
            <a:r>
              <a:rPr kumimoji="1" lang="ja-JP" altLang="en-US" dirty="0"/>
              <a:t>億円</a:t>
            </a:r>
            <a:r>
              <a:rPr kumimoji="1" lang="en-US" altLang="ja-JP" dirty="0"/>
              <a:t> </a:t>
            </a:r>
          </a:p>
          <a:p>
            <a:r>
              <a:rPr kumimoji="1" lang="en-US" altLang="ja-JP" dirty="0"/>
              <a:t>= 3039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左右田（そうだ）さん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6EC3917-C0D3-479A-82E6-0F5F7E912350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75765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●決算書を配布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924693E-1805-4976-822E-A8D417F89EC4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4788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５つのブロックで構成されていることを</a:t>
            </a:r>
            <a:endParaRPr kumimoji="1" lang="en-US" altLang="ja-JP" dirty="0"/>
          </a:p>
          <a:p>
            <a:r>
              <a:rPr kumimoji="1" lang="ja-JP" altLang="en-US" dirty="0"/>
              <a:t>意識してください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流動資産　　現金や預金　売掛金　商品</a:t>
            </a:r>
            <a:endParaRPr kumimoji="1" lang="en-US" altLang="ja-JP" dirty="0"/>
          </a:p>
          <a:p>
            <a:r>
              <a:rPr kumimoji="1" lang="ja-JP" altLang="en-US" dirty="0"/>
              <a:t>固定資産　　建物　土地　投資有価証券</a:t>
            </a:r>
            <a:endParaRPr kumimoji="1" lang="en-US" altLang="ja-JP" dirty="0"/>
          </a:p>
          <a:p>
            <a:r>
              <a:rPr kumimoji="1" lang="ja-JP" altLang="en-US" dirty="0"/>
              <a:t>流動負債　　買掛金　１年以内返済予定の長期借入金</a:t>
            </a:r>
            <a:endParaRPr kumimoji="1" lang="en-US" altLang="ja-JP" dirty="0"/>
          </a:p>
          <a:p>
            <a:r>
              <a:rPr kumimoji="1" lang="ja-JP" altLang="en-US" dirty="0"/>
              <a:t>　　　　　　　　　　　　　　　（短期借入金）</a:t>
            </a:r>
            <a:endParaRPr kumimoji="1" lang="en-US" altLang="ja-JP" dirty="0"/>
          </a:p>
          <a:p>
            <a:r>
              <a:rPr kumimoji="1" lang="ja-JP" altLang="en-US" dirty="0"/>
              <a:t>固定負債　長期借入金</a:t>
            </a:r>
            <a:endParaRPr kumimoji="1" lang="en-US" altLang="ja-JP" dirty="0"/>
          </a:p>
          <a:p>
            <a:r>
              <a:rPr kumimoji="1" lang="ja-JP" altLang="en-US" dirty="0"/>
              <a:t>純資産（自己資本）　資本金（資本剰余金）</a:t>
            </a:r>
            <a:endParaRPr kumimoji="1" lang="en-US" altLang="ja-JP" dirty="0"/>
          </a:p>
          <a:p>
            <a:r>
              <a:rPr kumimoji="1" lang="ja-JP" altLang="en-US" dirty="0"/>
              <a:t>　　　　　　　　　　　　　　　利益剰余金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●蛍光ペンで色付け作業</a:t>
            </a:r>
            <a:endParaRPr kumimoji="1" lang="en-US" altLang="ja-JP" dirty="0"/>
          </a:p>
          <a:p>
            <a:r>
              <a:rPr kumimoji="1" lang="ja-JP" altLang="en-US" dirty="0"/>
              <a:t>　ＰＰから離れて、決算書の紙</a:t>
            </a:r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914302">
              <a:defRPr/>
            </a:pPr>
            <a:fld id="{E5B7E2C4-B98E-4F9B-A83D-49D768F468A0}" type="datetime1">
              <a:rPr lang="ja-JP" altLang="en-US" smtClean="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t>2024/8/20</a:t>
            </a:fld>
            <a:endParaRPr lang="ja-JP" altLang="en-US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40479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●決算書を配布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EBFF7A9-8B11-4138-94E1-7BE435413D6A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49352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●決算書を配布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BADA85B-892B-4533-84C7-67953F43A527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97729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（収益）売上高　</a:t>
            </a:r>
            <a:r>
              <a:rPr kumimoji="1" lang="en-US" altLang="ja-JP" dirty="0"/>
              <a:t>5,041</a:t>
            </a:r>
            <a:r>
              <a:rPr kumimoji="1" lang="ja-JP" altLang="en-US" dirty="0"/>
              <a:t>億円　ー　（費用）売上原価　</a:t>
            </a:r>
            <a:r>
              <a:rPr kumimoji="1" lang="en-US" altLang="ja-JP" dirty="0"/>
              <a:t>2,637</a:t>
            </a:r>
            <a:r>
              <a:rPr kumimoji="1" lang="ja-JP" altLang="en-US" dirty="0"/>
              <a:t>憶円</a:t>
            </a:r>
            <a:endParaRPr kumimoji="1" lang="en-US" altLang="ja-JP" dirty="0"/>
          </a:p>
          <a:p>
            <a:r>
              <a:rPr kumimoji="1" lang="ja-JP" altLang="en-US" dirty="0"/>
              <a:t>＝売上総（利益）　</a:t>
            </a:r>
            <a:r>
              <a:rPr kumimoji="1" lang="en-US" altLang="ja-JP" dirty="0"/>
              <a:t>2,403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（費用）販売費及び一般管理費　（ハンカンヒ）</a:t>
            </a:r>
            <a:endParaRPr kumimoji="1" lang="en-US" altLang="ja-JP" dirty="0"/>
          </a:p>
          <a:p>
            <a:r>
              <a:rPr kumimoji="1" lang="ja-JP" altLang="en-US" dirty="0"/>
              <a:t>　ー</a:t>
            </a:r>
            <a:r>
              <a:rPr kumimoji="1" lang="en-US" altLang="ja-JP" dirty="0"/>
              <a:t>2,175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r>
              <a:rPr kumimoji="1" lang="ja-JP" altLang="en-US" dirty="0"/>
              <a:t>＝営業</a:t>
            </a:r>
            <a:r>
              <a:rPr kumimoji="1" lang="en-US" altLang="ja-JP" dirty="0"/>
              <a:t>(</a:t>
            </a:r>
            <a:r>
              <a:rPr kumimoji="1" lang="ja-JP" altLang="en-US" dirty="0"/>
              <a:t>利益） </a:t>
            </a:r>
            <a:r>
              <a:rPr kumimoji="1" lang="en-US" altLang="ja-JP" dirty="0"/>
              <a:t>228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ここまでで本業終わり　たった５行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＋　営業外（収益）受取利息　有価証券の売却益</a:t>
            </a:r>
            <a:endParaRPr kumimoji="1" lang="en-US" altLang="ja-JP" dirty="0"/>
          </a:p>
          <a:p>
            <a:r>
              <a:rPr kumimoji="1" lang="ja-JP" altLang="en-US" dirty="0"/>
              <a:t>ー　営業外（費用）支払利息</a:t>
            </a:r>
            <a:endParaRPr kumimoji="1" lang="en-US" altLang="ja-JP" dirty="0"/>
          </a:p>
          <a:p>
            <a:r>
              <a:rPr kumimoji="1" lang="ja-JP" altLang="en-US" dirty="0"/>
              <a:t>＝経常（利益）　ケイツネ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通常ではない一過性の特別利益＋、損失ー</a:t>
            </a:r>
            <a:endParaRPr kumimoji="1" lang="en-US" altLang="ja-JP" dirty="0"/>
          </a:p>
          <a:p>
            <a:r>
              <a:rPr kumimoji="1" lang="ja-JP" altLang="en-US" dirty="0"/>
              <a:t>税金等調整前当期純利益→税引前当期純利益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ー法人税等</a:t>
            </a:r>
            <a:endParaRPr kumimoji="1" lang="en-US" altLang="ja-JP" dirty="0"/>
          </a:p>
          <a:p>
            <a:r>
              <a:rPr kumimoji="1" lang="ja-JP" altLang="en-US" dirty="0"/>
              <a:t>＝当期純利益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4612D1B-7AA2-4368-99FA-78367CC951C1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0464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（収益）売上高　</a:t>
            </a:r>
            <a:r>
              <a:rPr kumimoji="1" lang="en-US" altLang="ja-JP" dirty="0"/>
              <a:t>5,041</a:t>
            </a:r>
            <a:r>
              <a:rPr kumimoji="1" lang="ja-JP" altLang="en-US" dirty="0"/>
              <a:t>億円　ー　（費用）売上原価　</a:t>
            </a:r>
            <a:r>
              <a:rPr kumimoji="1" lang="en-US" altLang="ja-JP" dirty="0"/>
              <a:t>2,637</a:t>
            </a:r>
            <a:r>
              <a:rPr kumimoji="1" lang="ja-JP" altLang="en-US" dirty="0"/>
              <a:t>憶円</a:t>
            </a:r>
            <a:endParaRPr kumimoji="1" lang="en-US" altLang="ja-JP" dirty="0"/>
          </a:p>
          <a:p>
            <a:r>
              <a:rPr kumimoji="1" lang="ja-JP" altLang="en-US" dirty="0"/>
              <a:t>＝売上総（利益）　</a:t>
            </a:r>
            <a:r>
              <a:rPr kumimoji="1" lang="en-US" altLang="ja-JP" dirty="0"/>
              <a:t>2,403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（費用）販売費及び一般管理費　（ハンカンヒ）</a:t>
            </a:r>
            <a:endParaRPr kumimoji="1" lang="en-US" altLang="ja-JP" dirty="0"/>
          </a:p>
          <a:p>
            <a:r>
              <a:rPr kumimoji="1" lang="ja-JP" altLang="en-US" dirty="0"/>
              <a:t>　ー</a:t>
            </a:r>
            <a:r>
              <a:rPr kumimoji="1" lang="en-US" altLang="ja-JP" dirty="0"/>
              <a:t>2,175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r>
              <a:rPr kumimoji="1" lang="ja-JP" altLang="en-US" dirty="0"/>
              <a:t>＝営業</a:t>
            </a:r>
            <a:r>
              <a:rPr kumimoji="1" lang="en-US" altLang="ja-JP" dirty="0"/>
              <a:t>(</a:t>
            </a:r>
            <a:r>
              <a:rPr kumimoji="1" lang="ja-JP" altLang="en-US" dirty="0"/>
              <a:t>利益） </a:t>
            </a:r>
            <a:r>
              <a:rPr kumimoji="1" lang="en-US" altLang="ja-JP" dirty="0"/>
              <a:t>228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ここまでで本業終わり　たった５行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＋　営業外（収益）受取利息　有価証券の売却益</a:t>
            </a:r>
            <a:endParaRPr kumimoji="1" lang="en-US" altLang="ja-JP" dirty="0"/>
          </a:p>
          <a:p>
            <a:r>
              <a:rPr kumimoji="1" lang="ja-JP" altLang="en-US" dirty="0"/>
              <a:t>ー　営業外（費用）支払利息</a:t>
            </a:r>
            <a:endParaRPr kumimoji="1" lang="en-US" altLang="ja-JP" dirty="0"/>
          </a:p>
          <a:p>
            <a:r>
              <a:rPr kumimoji="1" lang="ja-JP" altLang="en-US" dirty="0"/>
              <a:t>＝経常（利益）　ケイツネ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通常ではない一過性の特別利益＋、損失ー</a:t>
            </a:r>
            <a:endParaRPr kumimoji="1" lang="en-US" altLang="ja-JP" dirty="0"/>
          </a:p>
          <a:p>
            <a:r>
              <a:rPr kumimoji="1" lang="ja-JP" altLang="en-US" dirty="0"/>
              <a:t>税金等調整前当期純利益→税引前当期純利益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ー法人税等</a:t>
            </a:r>
            <a:endParaRPr kumimoji="1" lang="en-US" altLang="ja-JP" dirty="0"/>
          </a:p>
          <a:p>
            <a:r>
              <a:rPr kumimoji="1" lang="ja-JP" altLang="en-US" dirty="0"/>
              <a:t>＝当期純利益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69E0833-9B09-4438-A571-346BDB9C1ED3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13965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F56FD34-D8D3-4207-B2B3-D5FC4BA9DE22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9917900"/>
      </p:ext>
    </p:extLst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後ほど、図でわかりやすく説明</a:t>
            </a:r>
            <a:endParaRPr kumimoji="1" lang="en-US" altLang="ja-JP" dirty="0"/>
          </a:p>
          <a:p>
            <a:r>
              <a:rPr kumimoji="1" lang="ja-JP" altLang="en-US" dirty="0"/>
              <a:t>慣れないうちは、手元において、</a:t>
            </a:r>
            <a:endParaRPr kumimoji="1" lang="en-US" altLang="ja-JP" dirty="0"/>
          </a:p>
          <a:p>
            <a:r>
              <a:rPr kumimoji="1" lang="ja-JP" altLang="en-US" dirty="0"/>
              <a:t>常に確認してください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FAA65D5-887A-429C-ACD3-AD23400B4AAE}" type="datetime1">
              <a:rPr kumimoji="1" lang="ja-JP" altLang="en-US" smtClean="0"/>
              <a:t>2023/8/25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46531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図にすると</a:t>
            </a:r>
            <a:endParaRPr kumimoji="1" lang="en-US" altLang="ja-JP" dirty="0"/>
          </a:p>
          <a:p>
            <a:r>
              <a:rPr kumimoji="1" lang="ja-JP" altLang="en-US" dirty="0"/>
              <a:t>先ほどの「混乱しやすい言葉」がわかりやすい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実際の決算書</a:t>
            </a:r>
            <a:endParaRPr kumimoji="1" lang="en-US" altLang="ja-JP" dirty="0"/>
          </a:p>
          <a:p>
            <a:r>
              <a:rPr kumimoji="1" lang="ja-JP" altLang="en-US" dirty="0"/>
              <a:t>流動資産　</a:t>
            </a:r>
            <a:r>
              <a:rPr kumimoji="1" lang="en-US" altLang="ja-JP" dirty="0"/>
              <a:t>1774</a:t>
            </a:r>
            <a:r>
              <a:rPr kumimoji="1" lang="ja-JP" altLang="en-US" dirty="0"/>
              <a:t>億円</a:t>
            </a:r>
            <a:r>
              <a:rPr kumimoji="1" lang="en-US" altLang="ja-JP" dirty="0"/>
              <a:t> </a:t>
            </a:r>
            <a:r>
              <a:rPr kumimoji="1" lang="ja-JP" altLang="en-US" dirty="0"/>
              <a:t>固定資産　</a:t>
            </a:r>
            <a:r>
              <a:rPr kumimoji="1" lang="en-US" altLang="ja-JP" dirty="0"/>
              <a:t>1265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r>
              <a:rPr kumimoji="1" lang="en-US" altLang="ja-JP" dirty="0"/>
              <a:t>=3039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流動負債　</a:t>
            </a:r>
            <a:r>
              <a:rPr kumimoji="1" lang="en-US" altLang="ja-JP" dirty="0"/>
              <a:t>764</a:t>
            </a:r>
            <a:r>
              <a:rPr kumimoji="1" lang="ja-JP" altLang="en-US" dirty="0"/>
              <a:t>億円</a:t>
            </a:r>
            <a:r>
              <a:rPr kumimoji="1" lang="en-US" altLang="ja-JP" dirty="0"/>
              <a:t>   </a:t>
            </a:r>
            <a:r>
              <a:rPr kumimoji="1" lang="ja-JP" altLang="en-US" dirty="0"/>
              <a:t>固定負債　</a:t>
            </a:r>
            <a:r>
              <a:rPr kumimoji="1" lang="en-US" altLang="ja-JP" dirty="0"/>
              <a:t>765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r>
              <a:rPr kumimoji="1" lang="ja-JP" altLang="en-US" dirty="0"/>
              <a:t>純資産　</a:t>
            </a:r>
            <a:r>
              <a:rPr kumimoji="1" lang="en-US" altLang="ja-JP" dirty="0"/>
              <a:t>1509</a:t>
            </a:r>
            <a:r>
              <a:rPr kumimoji="1" lang="ja-JP" altLang="en-US" dirty="0"/>
              <a:t>億円</a:t>
            </a:r>
            <a:r>
              <a:rPr kumimoji="1" lang="en-US" altLang="ja-JP" dirty="0"/>
              <a:t> </a:t>
            </a:r>
          </a:p>
          <a:p>
            <a:r>
              <a:rPr kumimoji="1" lang="en-US" altLang="ja-JP" dirty="0"/>
              <a:t>= 3039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左右田（そうだ）さん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E3AF0DD-C46E-42F3-9D54-C24EEEDC206D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3126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＝でなくて、ほぼ＝</a:t>
            </a:r>
            <a:endParaRPr kumimoji="1" lang="en-US" altLang="ja-JP" dirty="0"/>
          </a:p>
          <a:p>
            <a:r>
              <a:rPr kumimoji="1" lang="ja-JP" altLang="en-US" dirty="0"/>
              <a:t>株主資本等変動計算書など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B/S</a:t>
            </a:r>
            <a:r>
              <a:rPr kumimoji="1" lang="ja-JP" altLang="en-US" dirty="0"/>
              <a:t>　財産表</a:t>
            </a:r>
            <a:endParaRPr kumimoji="1" lang="en-US" altLang="ja-JP" dirty="0"/>
          </a:p>
          <a:p>
            <a:r>
              <a:rPr kumimoji="1" lang="en-US" altLang="ja-JP" dirty="0"/>
              <a:t>P/L</a:t>
            </a:r>
            <a:r>
              <a:rPr kumimoji="1" lang="ja-JP" altLang="en-US" dirty="0"/>
              <a:t>　経営成績表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D763C91-F577-4D52-8D8E-1E06AC21B52B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03278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●決算書を配布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F8708B5-16E6-4671-8A88-9B880ED40086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54937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図にすると</a:t>
            </a:r>
            <a:endParaRPr kumimoji="1" lang="en-US" altLang="ja-JP" dirty="0"/>
          </a:p>
          <a:p>
            <a:r>
              <a:rPr kumimoji="1" lang="ja-JP" altLang="en-US" dirty="0"/>
              <a:t>先ほどの「混乱しやすい言葉」がわかりやすい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実際の決算書</a:t>
            </a:r>
            <a:endParaRPr kumimoji="1" lang="en-US" altLang="ja-JP" dirty="0"/>
          </a:p>
          <a:p>
            <a:r>
              <a:rPr kumimoji="1" lang="ja-JP" altLang="en-US" dirty="0"/>
              <a:t>流動資産　</a:t>
            </a:r>
            <a:r>
              <a:rPr kumimoji="1" lang="en-US" altLang="ja-JP" dirty="0"/>
              <a:t>1774</a:t>
            </a:r>
            <a:r>
              <a:rPr kumimoji="1" lang="ja-JP" altLang="en-US" dirty="0"/>
              <a:t>億円</a:t>
            </a:r>
            <a:r>
              <a:rPr kumimoji="1" lang="en-US" altLang="ja-JP" dirty="0"/>
              <a:t> </a:t>
            </a:r>
            <a:r>
              <a:rPr kumimoji="1" lang="ja-JP" altLang="en-US" dirty="0"/>
              <a:t>固定資産　</a:t>
            </a:r>
            <a:r>
              <a:rPr kumimoji="1" lang="en-US" altLang="ja-JP" dirty="0"/>
              <a:t>1265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r>
              <a:rPr kumimoji="1" lang="en-US" altLang="ja-JP" dirty="0"/>
              <a:t>=3039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流動負債　</a:t>
            </a:r>
            <a:r>
              <a:rPr kumimoji="1" lang="en-US" altLang="ja-JP" dirty="0"/>
              <a:t>764</a:t>
            </a:r>
            <a:r>
              <a:rPr kumimoji="1" lang="ja-JP" altLang="en-US" dirty="0"/>
              <a:t>億円</a:t>
            </a:r>
            <a:r>
              <a:rPr kumimoji="1" lang="en-US" altLang="ja-JP" dirty="0"/>
              <a:t>   </a:t>
            </a:r>
            <a:r>
              <a:rPr kumimoji="1" lang="ja-JP" altLang="en-US" dirty="0"/>
              <a:t>固定負債　</a:t>
            </a:r>
            <a:r>
              <a:rPr kumimoji="1" lang="en-US" altLang="ja-JP" dirty="0"/>
              <a:t>765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r>
              <a:rPr kumimoji="1" lang="ja-JP" altLang="en-US" dirty="0"/>
              <a:t>純資産　</a:t>
            </a:r>
            <a:r>
              <a:rPr kumimoji="1" lang="en-US" altLang="ja-JP" dirty="0"/>
              <a:t>1509</a:t>
            </a:r>
            <a:r>
              <a:rPr kumimoji="1" lang="ja-JP" altLang="en-US" dirty="0"/>
              <a:t>億円</a:t>
            </a:r>
            <a:r>
              <a:rPr kumimoji="1" lang="en-US" altLang="ja-JP" dirty="0"/>
              <a:t> </a:t>
            </a:r>
          </a:p>
          <a:p>
            <a:r>
              <a:rPr kumimoji="1" lang="en-US" altLang="ja-JP" dirty="0"/>
              <a:t>= 3039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左右田（そうだ）さん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4F9BAA4-F729-4B52-82BE-5C72E2111E43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65227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C6C3659-7D41-4EA6-AB85-11C939B83045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55428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7ADADF3-9CE3-4847-847F-E2C9CD9F5595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0045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①まず、</a:t>
            </a:r>
            <a:r>
              <a:rPr kumimoji="1" lang="en-US" altLang="ja-JP" dirty="0"/>
              <a:t>54</a:t>
            </a:r>
            <a:r>
              <a:rPr kumimoji="1" lang="ja-JP" altLang="en-US" dirty="0"/>
              <a:t>期（今年）</a:t>
            </a:r>
            <a:endParaRPr kumimoji="1" lang="en-US" altLang="ja-JP" dirty="0"/>
          </a:p>
          <a:p>
            <a:r>
              <a:rPr kumimoji="1" lang="en-US" altLang="ja-JP" dirty="0"/>
              <a:t>PL</a:t>
            </a:r>
            <a:r>
              <a:rPr kumimoji="1" lang="ja-JP" altLang="en-US" dirty="0"/>
              <a:t>の当期純利益：</a:t>
            </a:r>
            <a:r>
              <a:rPr kumimoji="1" lang="en-US" altLang="ja-JP" dirty="0"/>
              <a:t>144</a:t>
            </a:r>
            <a:r>
              <a:rPr kumimoji="1" lang="ja-JP" altLang="en-US" dirty="0"/>
              <a:t>憶</a:t>
            </a:r>
            <a:r>
              <a:rPr kumimoji="1" lang="en-US" altLang="ja-JP" dirty="0"/>
              <a:t>62</a:t>
            </a:r>
            <a:r>
              <a:rPr kumimoji="1" lang="ja-JP" altLang="en-US" dirty="0"/>
              <a:t>百万円</a:t>
            </a:r>
            <a:endParaRPr kumimoji="1" lang="en-US" altLang="ja-JP" dirty="0"/>
          </a:p>
          <a:p>
            <a:r>
              <a:rPr kumimoji="1" lang="ja-JP" altLang="en-US" dirty="0"/>
              <a:t>②</a:t>
            </a:r>
            <a:r>
              <a:rPr kumimoji="1" lang="en-US" altLang="ja-JP" dirty="0"/>
              <a:t>53</a:t>
            </a:r>
            <a:r>
              <a:rPr kumimoji="1" lang="ja-JP" altLang="en-US" dirty="0"/>
              <a:t>期から</a:t>
            </a:r>
            <a:r>
              <a:rPr kumimoji="1" lang="en-US" altLang="ja-JP" dirty="0"/>
              <a:t>54</a:t>
            </a:r>
            <a:r>
              <a:rPr kumimoji="1" lang="ja-JP" altLang="en-US" dirty="0"/>
              <a:t>期に増えた「利益剰余金」</a:t>
            </a:r>
            <a:endParaRPr kumimoji="1" lang="en-US" altLang="ja-JP" dirty="0"/>
          </a:p>
          <a:p>
            <a:r>
              <a:rPr kumimoji="1" lang="ja-JP" altLang="en-US" dirty="0"/>
              <a:t>　</a:t>
            </a:r>
            <a:r>
              <a:rPr kumimoji="1" lang="en-US" altLang="ja-JP" dirty="0"/>
              <a:t>91</a:t>
            </a:r>
            <a:r>
              <a:rPr kumimoji="1" lang="ja-JP" altLang="en-US" dirty="0"/>
              <a:t>億</a:t>
            </a:r>
            <a:r>
              <a:rPr kumimoji="1" lang="en-US" altLang="ja-JP" dirty="0"/>
              <a:t>76</a:t>
            </a:r>
            <a:r>
              <a:rPr kumimoji="1" lang="ja-JP" altLang="en-US" dirty="0"/>
              <a:t>百万円</a:t>
            </a:r>
            <a:endParaRPr kumimoji="1" lang="en-US" altLang="ja-JP" dirty="0"/>
          </a:p>
          <a:p>
            <a:r>
              <a:rPr kumimoji="1" lang="ja-JP" altLang="en-US" dirty="0"/>
              <a:t>あれ、つながらないべぇ？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ここで、今期の株式配当</a:t>
            </a:r>
            <a:endParaRPr kumimoji="1" lang="en-US" altLang="ja-JP" dirty="0"/>
          </a:p>
          <a:p>
            <a:r>
              <a:rPr kumimoji="1" lang="ja-JP" altLang="en-US" dirty="0"/>
              <a:t>→配当金の支払い額が、</a:t>
            </a:r>
            <a:r>
              <a:rPr kumimoji="1" lang="en-US" altLang="ja-JP" dirty="0"/>
              <a:t>52</a:t>
            </a:r>
            <a:r>
              <a:rPr kumimoji="1" lang="ja-JP" altLang="en-US" dirty="0"/>
              <a:t>憶</a:t>
            </a:r>
            <a:r>
              <a:rPr kumimoji="1" lang="en-US" altLang="ja-JP" dirty="0"/>
              <a:t>86</a:t>
            </a:r>
            <a:r>
              <a:rPr kumimoji="1" lang="ja-JP" altLang="en-US" dirty="0"/>
              <a:t>百万円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逆に言うと、配当金は今期の純利益から</a:t>
            </a:r>
            <a:endParaRPr kumimoji="1" lang="en-US" altLang="ja-JP" dirty="0"/>
          </a:p>
          <a:p>
            <a:r>
              <a:rPr kumimoji="1" lang="ja-JP" altLang="en-US" dirty="0"/>
              <a:t>支払われるので、残った分と</a:t>
            </a:r>
            <a:r>
              <a:rPr kumimoji="1" lang="en-US" altLang="ja-JP" dirty="0"/>
              <a:t>BS</a:t>
            </a:r>
            <a:r>
              <a:rPr kumimoji="1" lang="ja-JP" altLang="en-US" dirty="0"/>
              <a:t>「利益準備金」</a:t>
            </a:r>
            <a:endParaRPr kumimoji="1" lang="en-US" altLang="ja-JP" dirty="0"/>
          </a:p>
          <a:p>
            <a:r>
              <a:rPr kumimoji="1" lang="ja-JP" altLang="en-US" dirty="0"/>
              <a:t>の増えた額はつながる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★では、取引１０に取りかかりましょう。</a:t>
            </a:r>
            <a:endParaRPr kumimoji="1" lang="en-US" altLang="ja-JP" dirty="0"/>
          </a:p>
          <a:p>
            <a:r>
              <a:rPr kumimoji="1" lang="ja-JP" altLang="en-US" dirty="0"/>
              <a:t>　実践を味わってください。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5F643BA-F317-4B8F-AA48-D6AED1D471FB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80873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＝でなくて、ほぼ＝</a:t>
            </a:r>
            <a:endParaRPr kumimoji="1" lang="en-US" altLang="ja-JP" dirty="0"/>
          </a:p>
          <a:p>
            <a:r>
              <a:rPr kumimoji="1" lang="ja-JP" altLang="en-US" dirty="0"/>
              <a:t>株主資本等変動計算書など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B/S</a:t>
            </a:r>
            <a:r>
              <a:rPr kumimoji="1" lang="ja-JP" altLang="en-US" dirty="0"/>
              <a:t>　財産表</a:t>
            </a:r>
            <a:endParaRPr kumimoji="1" lang="en-US" altLang="ja-JP" dirty="0"/>
          </a:p>
          <a:p>
            <a:r>
              <a:rPr kumimoji="1" lang="en-US" altLang="ja-JP" dirty="0"/>
              <a:t>P/L</a:t>
            </a:r>
            <a:r>
              <a:rPr kumimoji="1" lang="ja-JP" altLang="en-US" dirty="0"/>
              <a:t>　経営成績表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4D8E2CF-FC00-40AC-B716-C9F6F81A9BE1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38090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＝でなくて、ほぼ＝</a:t>
            </a:r>
            <a:endParaRPr kumimoji="1" lang="en-US" altLang="ja-JP" dirty="0"/>
          </a:p>
          <a:p>
            <a:r>
              <a:rPr kumimoji="1" lang="ja-JP" altLang="en-US" dirty="0"/>
              <a:t>株主資本等変動計算書など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B/S</a:t>
            </a:r>
            <a:r>
              <a:rPr kumimoji="1" lang="ja-JP" altLang="en-US" dirty="0"/>
              <a:t>　財産表</a:t>
            </a:r>
            <a:endParaRPr kumimoji="1" lang="en-US" altLang="ja-JP" dirty="0"/>
          </a:p>
          <a:p>
            <a:r>
              <a:rPr kumimoji="1" lang="en-US" altLang="ja-JP" dirty="0"/>
              <a:t>P/L</a:t>
            </a:r>
            <a:r>
              <a:rPr kumimoji="1" lang="ja-JP" altLang="en-US" dirty="0"/>
              <a:t>　経営成績表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F0AA740-2A18-41EE-8E31-C73395542D94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95715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●決算書を配布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202C3FC-455A-4E85-AE19-77D436A535AD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14185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●蛍光ペンを使って色付け作業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キャッシュが入れば　プラス</a:t>
            </a:r>
            <a:endParaRPr kumimoji="1" lang="en-US" altLang="ja-JP" dirty="0"/>
          </a:p>
          <a:p>
            <a:r>
              <a:rPr kumimoji="1" lang="ja-JP" altLang="en-US" dirty="0"/>
              <a:t>　　　　　　出ていけば　マイナス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営業活動で入ってくるのは　いいこと　</a:t>
            </a:r>
            <a:endParaRPr kumimoji="1" lang="en-US" altLang="ja-JP" dirty="0"/>
          </a:p>
          <a:p>
            <a:r>
              <a:rPr kumimoji="1" lang="ja-JP" altLang="en-US" dirty="0"/>
              <a:t>だから　プラスはいいこと</a:t>
            </a:r>
            <a:endParaRPr kumimoji="1" lang="en-US" altLang="ja-JP" dirty="0"/>
          </a:p>
          <a:p>
            <a:r>
              <a:rPr kumimoji="1" lang="ja-JP" altLang="en-US" dirty="0"/>
              <a:t>と単純に言える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ところが、投資活動でプラスは</a:t>
            </a:r>
            <a:endParaRPr kumimoji="1" lang="en-US" altLang="ja-JP" dirty="0"/>
          </a:p>
          <a:p>
            <a:r>
              <a:rPr kumimoji="1" lang="ja-JP" altLang="en-US" dirty="0"/>
              <a:t>投資活動を行っていない</a:t>
            </a:r>
            <a:endParaRPr kumimoji="1" lang="en-US" altLang="ja-JP" dirty="0"/>
          </a:p>
          <a:p>
            <a:r>
              <a:rPr kumimoji="1" lang="ja-JP" altLang="en-US" dirty="0"/>
              <a:t>マイナスは積極的に行っている</a:t>
            </a:r>
            <a:endParaRPr kumimoji="1" lang="en-US" altLang="ja-JP" dirty="0"/>
          </a:p>
          <a:p>
            <a:r>
              <a:rPr kumimoji="1" lang="ja-JP" altLang="en-US" dirty="0"/>
              <a:t>ということになる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財務は、返済していけばマイナス</a:t>
            </a:r>
            <a:endParaRPr kumimoji="1" lang="en-US" altLang="ja-JP" dirty="0"/>
          </a:p>
          <a:p>
            <a:r>
              <a:rPr kumimoji="1" lang="ja-JP" altLang="en-US" dirty="0"/>
              <a:t>借りていくとプラズ</a:t>
            </a:r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498059C-704A-45C7-8472-5689A2E2AAC4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25003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※</a:t>
            </a:r>
            <a:r>
              <a:rPr kumimoji="1" lang="ja-JP" altLang="en-US" dirty="0"/>
              <a:t>決算書「キャッシュ・フロー計算書」</a:t>
            </a:r>
            <a:endParaRPr kumimoji="1" lang="en-US" altLang="ja-JP" dirty="0"/>
          </a:p>
          <a:p>
            <a:r>
              <a:rPr kumimoji="1" lang="ja-JP" altLang="en-US" dirty="0"/>
              <a:t>現金及び現金同等物に関わる換算差額　</a:t>
            </a:r>
            <a:endParaRPr kumimoji="1" lang="en-US" altLang="ja-JP" dirty="0"/>
          </a:p>
          <a:p>
            <a:r>
              <a:rPr kumimoji="1" lang="ja-JP" altLang="en-US" dirty="0"/>
              <a:t>８６百万円</a:t>
            </a:r>
            <a:endParaRPr kumimoji="1" lang="en-US" altLang="ja-JP" dirty="0"/>
          </a:p>
          <a:p>
            <a:r>
              <a:rPr kumimoji="1" lang="ja-JP" altLang="en-US" dirty="0"/>
              <a:t>為替レートの変動など？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本業で２６１憶円稼いで</a:t>
            </a:r>
            <a:endParaRPr kumimoji="1" lang="en-US" altLang="ja-JP" dirty="0"/>
          </a:p>
          <a:p>
            <a:r>
              <a:rPr kumimoji="1" lang="ja-JP" altLang="en-US" dirty="0"/>
              <a:t>１０６憶円投資をして、</a:t>
            </a:r>
            <a:endParaRPr kumimoji="1" lang="en-US" altLang="ja-JP" dirty="0"/>
          </a:p>
          <a:p>
            <a:r>
              <a:rPr kumimoji="1" lang="ja-JP" altLang="en-US" dirty="0"/>
              <a:t>１５０億円借金返したり、配当金を支払って</a:t>
            </a:r>
            <a:endParaRPr kumimoji="1" lang="en-US" altLang="ja-JP" dirty="0"/>
          </a:p>
          <a:p>
            <a:r>
              <a:rPr kumimoji="1" lang="ja-JP" altLang="en-US" dirty="0"/>
              <a:t>５億７千万円現金が増えた</a:t>
            </a:r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FB4973E-2704-4320-8A2C-DBEFF8B5D7AC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7908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＝でなくて、ほぼ＝</a:t>
            </a:r>
            <a:endParaRPr kumimoji="1" lang="en-US" altLang="ja-JP" dirty="0"/>
          </a:p>
          <a:p>
            <a:r>
              <a:rPr kumimoji="1" lang="ja-JP" altLang="en-US" dirty="0"/>
              <a:t>株主資本等変動計算書など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B/S</a:t>
            </a:r>
            <a:r>
              <a:rPr kumimoji="1" lang="ja-JP" altLang="en-US" dirty="0"/>
              <a:t>　財産表</a:t>
            </a:r>
            <a:endParaRPr kumimoji="1" lang="en-US" altLang="ja-JP" dirty="0"/>
          </a:p>
          <a:p>
            <a:r>
              <a:rPr kumimoji="1" lang="en-US" altLang="ja-JP" dirty="0"/>
              <a:t>P/L</a:t>
            </a:r>
            <a:r>
              <a:rPr kumimoji="1" lang="ja-JP" altLang="en-US" dirty="0"/>
              <a:t>　経営成績表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AAC6371-6C05-405B-BC98-A8ADD717F5B5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037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●決算書を配布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D0E4FEF-BD84-4AB9-BBAF-9BC817D358D8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17392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●蛍光ペンを使って色付け作業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キャッシュが入れば　プラス</a:t>
            </a:r>
            <a:endParaRPr kumimoji="1" lang="en-US" altLang="ja-JP" dirty="0"/>
          </a:p>
          <a:p>
            <a:r>
              <a:rPr kumimoji="1" lang="ja-JP" altLang="en-US" dirty="0"/>
              <a:t>　　　　　　出ていけば　マイナス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営業活動で入ってくるのは　いいこと　</a:t>
            </a:r>
            <a:endParaRPr kumimoji="1" lang="en-US" altLang="ja-JP" dirty="0"/>
          </a:p>
          <a:p>
            <a:r>
              <a:rPr kumimoji="1" lang="ja-JP" altLang="en-US" dirty="0"/>
              <a:t>だから　プラスはいいこと</a:t>
            </a:r>
            <a:endParaRPr kumimoji="1" lang="en-US" altLang="ja-JP" dirty="0"/>
          </a:p>
          <a:p>
            <a:r>
              <a:rPr kumimoji="1" lang="ja-JP" altLang="en-US" dirty="0"/>
              <a:t>と単純に言える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ところが、投資活動でプラスは</a:t>
            </a:r>
            <a:endParaRPr kumimoji="1" lang="en-US" altLang="ja-JP" dirty="0"/>
          </a:p>
          <a:p>
            <a:r>
              <a:rPr kumimoji="1" lang="ja-JP" altLang="en-US" dirty="0"/>
              <a:t>投資活動を行っていない</a:t>
            </a:r>
            <a:endParaRPr kumimoji="1" lang="en-US" altLang="ja-JP" dirty="0"/>
          </a:p>
          <a:p>
            <a:r>
              <a:rPr kumimoji="1" lang="ja-JP" altLang="en-US" dirty="0"/>
              <a:t>マイナスは積極的に行っている</a:t>
            </a:r>
            <a:endParaRPr kumimoji="1" lang="en-US" altLang="ja-JP" dirty="0"/>
          </a:p>
          <a:p>
            <a:r>
              <a:rPr kumimoji="1" lang="ja-JP" altLang="en-US" dirty="0"/>
              <a:t>ということになる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財務は、返済していけばマイナス</a:t>
            </a:r>
            <a:endParaRPr kumimoji="1" lang="en-US" altLang="ja-JP" dirty="0"/>
          </a:p>
          <a:p>
            <a:r>
              <a:rPr kumimoji="1" lang="ja-JP" altLang="en-US" dirty="0"/>
              <a:t>借りていくとプラズ</a:t>
            </a:r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5C62900-9552-40C4-B3EA-789EA7BAC19D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88225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●蛍光ペンを使って色付け作業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キャッシュが入れば　プラス</a:t>
            </a:r>
            <a:endParaRPr kumimoji="1" lang="en-US" altLang="ja-JP" dirty="0"/>
          </a:p>
          <a:p>
            <a:r>
              <a:rPr kumimoji="1" lang="ja-JP" altLang="en-US" dirty="0"/>
              <a:t>　　　　　　出ていけば　マイナス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営業活動で入ってくるのは　いいこと　</a:t>
            </a:r>
            <a:endParaRPr kumimoji="1" lang="en-US" altLang="ja-JP" dirty="0"/>
          </a:p>
          <a:p>
            <a:r>
              <a:rPr kumimoji="1" lang="ja-JP" altLang="en-US" dirty="0"/>
              <a:t>だから　プラスはいいこと</a:t>
            </a:r>
            <a:endParaRPr kumimoji="1" lang="en-US" altLang="ja-JP" dirty="0"/>
          </a:p>
          <a:p>
            <a:r>
              <a:rPr kumimoji="1" lang="ja-JP" altLang="en-US" dirty="0"/>
              <a:t>と単純に言える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ところが、投資活動でプラスは</a:t>
            </a:r>
            <a:endParaRPr kumimoji="1" lang="en-US" altLang="ja-JP" dirty="0"/>
          </a:p>
          <a:p>
            <a:r>
              <a:rPr kumimoji="1" lang="ja-JP" altLang="en-US" dirty="0"/>
              <a:t>投資活動を行っていない</a:t>
            </a:r>
            <a:endParaRPr kumimoji="1" lang="en-US" altLang="ja-JP" dirty="0"/>
          </a:p>
          <a:p>
            <a:r>
              <a:rPr kumimoji="1" lang="ja-JP" altLang="en-US" dirty="0"/>
              <a:t>マイナスは積極的に行っている</a:t>
            </a:r>
            <a:endParaRPr kumimoji="1" lang="en-US" altLang="ja-JP" dirty="0"/>
          </a:p>
          <a:p>
            <a:r>
              <a:rPr kumimoji="1" lang="ja-JP" altLang="en-US" dirty="0"/>
              <a:t>ということになる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財務は、返済していけばマイナス</a:t>
            </a:r>
            <a:endParaRPr kumimoji="1" lang="en-US" altLang="ja-JP" dirty="0"/>
          </a:p>
          <a:p>
            <a:r>
              <a:rPr kumimoji="1" lang="ja-JP" altLang="en-US" dirty="0"/>
              <a:t>借りていくとプラズ</a:t>
            </a:r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64638A3-7000-44D5-9448-48C2116C5DD8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07942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●蛍光ペンを使って色付け作業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キャッシュが入れば　プラス</a:t>
            </a:r>
            <a:endParaRPr kumimoji="1" lang="en-US" altLang="ja-JP" dirty="0"/>
          </a:p>
          <a:p>
            <a:r>
              <a:rPr kumimoji="1" lang="ja-JP" altLang="en-US" dirty="0"/>
              <a:t>　　　　　　出ていけば　マイナス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営業活動で入ってくるのは　いいこと　</a:t>
            </a:r>
            <a:endParaRPr kumimoji="1" lang="en-US" altLang="ja-JP" dirty="0"/>
          </a:p>
          <a:p>
            <a:r>
              <a:rPr kumimoji="1" lang="ja-JP" altLang="en-US" dirty="0"/>
              <a:t>だから　プラスはいいこと</a:t>
            </a:r>
            <a:endParaRPr kumimoji="1" lang="en-US" altLang="ja-JP" dirty="0"/>
          </a:p>
          <a:p>
            <a:r>
              <a:rPr kumimoji="1" lang="ja-JP" altLang="en-US" dirty="0"/>
              <a:t>と単純に言える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ところが、投資活動でプラスは</a:t>
            </a:r>
            <a:endParaRPr kumimoji="1" lang="en-US" altLang="ja-JP" dirty="0"/>
          </a:p>
          <a:p>
            <a:r>
              <a:rPr kumimoji="1" lang="ja-JP" altLang="en-US" dirty="0"/>
              <a:t>投資活動を行っていない</a:t>
            </a:r>
            <a:endParaRPr kumimoji="1" lang="en-US" altLang="ja-JP" dirty="0"/>
          </a:p>
          <a:p>
            <a:r>
              <a:rPr kumimoji="1" lang="ja-JP" altLang="en-US" dirty="0"/>
              <a:t>マイナスは積極的に行っている</a:t>
            </a:r>
            <a:endParaRPr kumimoji="1" lang="en-US" altLang="ja-JP" dirty="0"/>
          </a:p>
          <a:p>
            <a:r>
              <a:rPr kumimoji="1" lang="ja-JP" altLang="en-US" dirty="0"/>
              <a:t>ということになる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財務は、返済していけばマイナス</a:t>
            </a:r>
            <a:endParaRPr kumimoji="1" lang="en-US" altLang="ja-JP" dirty="0"/>
          </a:p>
          <a:p>
            <a:r>
              <a:rPr kumimoji="1" lang="ja-JP" altLang="en-US" dirty="0"/>
              <a:t>借りていくとプラズ</a:t>
            </a:r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6E6CF6F-A3A1-4A07-9871-23F321E14D7E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23018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●蛍光ペンを使って色付け作業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キャッシュが入れば　プラス</a:t>
            </a:r>
            <a:endParaRPr kumimoji="1" lang="en-US" altLang="ja-JP" dirty="0"/>
          </a:p>
          <a:p>
            <a:r>
              <a:rPr kumimoji="1" lang="ja-JP" altLang="en-US" dirty="0"/>
              <a:t>　　　　　　出ていけば　マイナス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営業活動で入ってくるのは　いいこと　</a:t>
            </a:r>
            <a:endParaRPr kumimoji="1" lang="en-US" altLang="ja-JP" dirty="0"/>
          </a:p>
          <a:p>
            <a:r>
              <a:rPr kumimoji="1" lang="ja-JP" altLang="en-US" dirty="0"/>
              <a:t>だから　プラスはいいこと</a:t>
            </a:r>
            <a:endParaRPr kumimoji="1" lang="en-US" altLang="ja-JP" dirty="0"/>
          </a:p>
          <a:p>
            <a:r>
              <a:rPr kumimoji="1" lang="ja-JP" altLang="en-US" dirty="0"/>
              <a:t>と単純に言える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ところが、投資活動でプラスは</a:t>
            </a:r>
            <a:endParaRPr kumimoji="1" lang="en-US" altLang="ja-JP" dirty="0"/>
          </a:p>
          <a:p>
            <a:r>
              <a:rPr kumimoji="1" lang="ja-JP" altLang="en-US" dirty="0"/>
              <a:t>投資活動を行っていない</a:t>
            </a:r>
            <a:endParaRPr kumimoji="1" lang="en-US" altLang="ja-JP" dirty="0"/>
          </a:p>
          <a:p>
            <a:r>
              <a:rPr kumimoji="1" lang="ja-JP" altLang="en-US" dirty="0"/>
              <a:t>マイナスは積極的に行っている</a:t>
            </a:r>
            <a:endParaRPr kumimoji="1" lang="en-US" altLang="ja-JP" dirty="0"/>
          </a:p>
          <a:p>
            <a:r>
              <a:rPr kumimoji="1" lang="ja-JP" altLang="en-US" dirty="0"/>
              <a:t>ということになる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財務は、返済していけばマイナス</a:t>
            </a:r>
            <a:endParaRPr kumimoji="1" lang="en-US" altLang="ja-JP" dirty="0"/>
          </a:p>
          <a:p>
            <a:r>
              <a:rPr kumimoji="1" lang="ja-JP" altLang="en-US" dirty="0"/>
              <a:t>借りていくとプラズ</a:t>
            </a:r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82BA36F-B47D-47EE-A712-B1CC26784CD2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84943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●蛍光ペンを使って色付け作業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キャッシュが入れば　プラス</a:t>
            </a:r>
            <a:endParaRPr kumimoji="1" lang="en-US" altLang="ja-JP" dirty="0"/>
          </a:p>
          <a:p>
            <a:r>
              <a:rPr kumimoji="1" lang="ja-JP" altLang="en-US" dirty="0"/>
              <a:t>　　　　　　出ていけば　マイナス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営業活動で入ってくるのは　いいこと　</a:t>
            </a:r>
            <a:endParaRPr kumimoji="1" lang="en-US" altLang="ja-JP" dirty="0"/>
          </a:p>
          <a:p>
            <a:r>
              <a:rPr kumimoji="1" lang="ja-JP" altLang="en-US" dirty="0"/>
              <a:t>だから　プラスはいいこと</a:t>
            </a:r>
            <a:endParaRPr kumimoji="1" lang="en-US" altLang="ja-JP" dirty="0"/>
          </a:p>
          <a:p>
            <a:r>
              <a:rPr kumimoji="1" lang="ja-JP" altLang="en-US" dirty="0"/>
              <a:t>と単純に言える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ところが、投資活動でプラスは</a:t>
            </a:r>
            <a:endParaRPr kumimoji="1" lang="en-US" altLang="ja-JP" dirty="0"/>
          </a:p>
          <a:p>
            <a:r>
              <a:rPr kumimoji="1" lang="ja-JP" altLang="en-US" dirty="0"/>
              <a:t>投資活動を行っていない</a:t>
            </a:r>
            <a:endParaRPr kumimoji="1" lang="en-US" altLang="ja-JP" dirty="0"/>
          </a:p>
          <a:p>
            <a:r>
              <a:rPr kumimoji="1" lang="ja-JP" altLang="en-US" dirty="0"/>
              <a:t>マイナスは積極的に行っている</a:t>
            </a:r>
            <a:endParaRPr kumimoji="1" lang="en-US" altLang="ja-JP" dirty="0"/>
          </a:p>
          <a:p>
            <a:r>
              <a:rPr kumimoji="1" lang="ja-JP" altLang="en-US" dirty="0"/>
              <a:t>ということになる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財務は、返済していけばマイナス</a:t>
            </a:r>
            <a:endParaRPr kumimoji="1" lang="en-US" altLang="ja-JP" dirty="0"/>
          </a:p>
          <a:p>
            <a:r>
              <a:rPr kumimoji="1" lang="ja-JP" altLang="en-US" dirty="0"/>
              <a:t>借りていくとプラズ</a:t>
            </a:r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0E37A69-3654-45D3-8B8B-5E7A0B3A6D1C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9235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伊藤園の決算書を見る</a:t>
            </a:r>
            <a:endParaRPr kumimoji="1" lang="en-US" altLang="ja-JP" dirty="0"/>
          </a:p>
          <a:p>
            <a:r>
              <a:rPr kumimoji="1" lang="ja-JP" altLang="en-US" dirty="0"/>
              <a:t>２期共に　＋　ー　－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本業でしっかりもうけ</a:t>
            </a:r>
            <a:endParaRPr kumimoji="1" lang="en-US" altLang="ja-JP" dirty="0"/>
          </a:p>
          <a:p>
            <a:r>
              <a:rPr kumimoji="1" lang="ja-JP" altLang="en-US" dirty="0"/>
              <a:t>将来へ向けての投資も行い</a:t>
            </a:r>
            <a:endParaRPr kumimoji="1" lang="en-US" altLang="ja-JP" dirty="0"/>
          </a:p>
          <a:p>
            <a:r>
              <a:rPr kumimoji="1" lang="ja-JP" altLang="en-US" dirty="0"/>
              <a:t>借り入れの返済、配当金も支払って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/>
              <a:t>優良企業です。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9970A13-D3D1-41EC-8313-C77B36CA236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140DB5D9-CA83-40A2-9079-D3BD210ECA98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05406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企業を取り巻くステークホルダー</a:t>
            </a:r>
            <a:endParaRPr kumimoji="1" lang="en-US" altLang="ja-JP" dirty="0"/>
          </a:p>
          <a:p>
            <a:r>
              <a:rPr kumimoji="1" lang="ja-JP" altLang="en-US" dirty="0"/>
              <a:t>（利害関係者）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株主　取引先　金融機関</a:t>
            </a:r>
            <a:endParaRPr kumimoji="1" lang="en-US" altLang="ja-JP" dirty="0"/>
          </a:p>
          <a:p>
            <a:r>
              <a:rPr kumimoji="1" lang="ja-JP" altLang="en-US" dirty="0"/>
              <a:t>政府や自治体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制度会計　①財務会計　②税務会計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管理会計の代表</a:t>
            </a:r>
            <a:endParaRPr kumimoji="1" lang="en-US" altLang="ja-JP" dirty="0"/>
          </a:p>
          <a:p>
            <a:r>
              <a:rPr kumimoji="1" lang="ja-JP" altLang="en-US" dirty="0"/>
              <a:t>・損益分岐点売上高分析</a:t>
            </a:r>
            <a:endParaRPr kumimoji="1" lang="en-US" altLang="ja-JP" dirty="0"/>
          </a:p>
          <a:p>
            <a:r>
              <a:rPr kumimoji="1" lang="ja-JP" altLang="en-US" dirty="0"/>
              <a:t>・得意先別売り上げ・利益管理表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ワン・イヤー</a:t>
            </a:r>
            <a:endParaRPr kumimoji="1" lang="en-US" altLang="ja-JP" dirty="0"/>
          </a:p>
          <a:p>
            <a:r>
              <a:rPr kumimoji="1" lang="ja-JP" altLang="en-US" dirty="0"/>
              <a:t>正常営業循環基準＝正常な営業活動</a:t>
            </a:r>
            <a:endParaRPr kumimoji="1" lang="en-US" altLang="ja-JP" dirty="0"/>
          </a:p>
          <a:p>
            <a:r>
              <a:rPr kumimoji="1" lang="ja-JP" altLang="en-US" dirty="0"/>
              <a:t>売掛金　買掛金　</a:t>
            </a:r>
            <a:endParaRPr kumimoji="1" lang="en-US" altLang="ja-JP" dirty="0"/>
          </a:p>
          <a:p>
            <a:r>
              <a:rPr kumimoji="1" lang="ja-JP" altLang="en-US" dirty="0"/>
              <a:t>受取手形　支払手形</a:t>
            </a:r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9AED40A-2CFD-4F22-96F9-CD4E51BAB211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73348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企業を取り巻くステークホルダー</a:t>
            </a:r>
            <a:endParaRPr kumimoji="1" lang="en-US" altLang="ja-JP" dirty="0"/>
          </a:p>
          <a:p>
            <a:r>
              <a:rPr kumimoji="1" lang="ja-JP" altLang="en-US" dirty="0"/>
              <a:t>（利害関係者）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株主　取引先　金融機関</a:t>
            </a:r>
            <a:endParaRPr kumimoji="1" lang="en-US" altLang="ja-JP" dirty="0"/>
          </a:p>
          <a:p>
            <a:r>
              <a:rPr kumimoji="1" lang="ja-JP" altLang="en-US" dirty="0"/>
              <a:t>政府や自治体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制度会計　①財務会計　②税務会計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管理会計の代表</a:t>
            </a:r>
            <a:endParaRPr kumimoji="1" lang="en-US" altLang="ja-JP" dirty="0"/>
          </a:p>
          <a:p>
            <a:r>
              <a:rPr kumimoji="1" lang="ja-JP" altLang="en-US" dirty="0"/>
              <a:t>・損益分岐点売上高分析</a:t>
            </a:r>
            <a:endParaRPr kumimoji="1" lang="en-US" altLang="ja-JP" dirty="0"/>
          </a:p>
          <a:p>
            <a:r>
              <a:rPr kumimoji="1" lang="ja-JP" altLang="en-US" dirty="0"/>
              <a:t>・得意先別売り上げ・利益管理表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ワン・イヤー</a:t>
            </a:r>
            <a:endParaRPr kumimoji="1" lang="en-US" altLang="ja-JP" dirty="0"/>
          </a:p>
          <a:p>
            <a:r>
              <a:rPr kumimoji="1" lang="ja-JP" altLang="en-US" dirty="0"/>
              <a:t>正常営業循環基準＝正常な営業活動</a:t>
            </a:r>
            <a:endParaRPr kumimoji="1" lang="en-US" altLang="ja-JP" dirty="0"/>
          </a:p>
          <a:p>
            <a:r>
              <a:rPr kumimoji="1" lang="ja-JP" altLang="en-US" dirty="0"/>
              <a:t>売掛金　買掛金　</a:t>
            </a:r>
            <a:endParaRPr kumimoji="1" lang="en-US" altLang="ja-JP" dirty="0"/>
          </a:p>
          <a:p>
            <a:r>
              <a:rPr kumimoji="1" lang="ja-JP" altLang="en-US" dirty="0"/>
              <a:t>受取手形　支払手形</a:t>
            </a:r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6F37E3F-AAD2-487F-8A60-98746A647370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5028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きわめて単純だが、利用価値の高い公式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●サンクコスト</a:t>
            </a:r>
            <a:endParaRPr kumimoji="1" lang="en-US" altLang="ja-JP" dirty="0"/>
          </a:p>
          <a:p>
            <a:r>
              <a:rPr kumimoji="1" lang="ja-JP" altLang="en-US"/>
              <a:t>　総額１０００奥苑のダム建設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何か決めなければならない時</a:t>
            </a:r>
            <a:endParaRPr kumimoji="1" lang="en-US" altLang="ja-JP" dirty="0"/>
          </a:p>
          <a:p>
            <a:r>
              <a:rPr kumimoji="1" lang="ja-JP" altLang="en-US" dirty="0"/>
              <a:t>威力を発揮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事例</a:t>
            </a:r>
            <a:endParaRPr kumimoji="1" lang="en-US" altLang="ja-JP" dirty="0"/>
          </a:p>
          <a:p>
            <a:r>
              <a:rPr kumimoji="1" lang="ja-JP" altLang="en-US" dirty="0"/>
              <a:t>ダムの建設に５００億円投資して半分</a:t>
            </a:r>
            <a:endParaRPr kumimoji="1" lang="en-US" altLang="ja-JP" dirty="0"/>
          </a:p>
          <a:p>
            <a:r>
              <a:rPr kumimoji="1" lang="ja-JP" altLang="en-US" dirty="0"/>
              <a:t>残り５００億円と投資するべきかどうか？</a:t>
            </a:r>
            <a:endParaRPr kumimoji="1" lang="en-US" altLang="ja-JP" dirty="0"/>
          </a:p>
          <a:p>
            <a:r>
              <a:rPr kumimoji="1" lang="ja-JP" altLang="en-US" dirty="0"/>
              <a:t>但し、そのダムの利用価値は極めて低い</a:t>
            </a:r>
            <a:endParaRPr kumimoji="1" lang="en-US" altLang="ja-JP" dirty="0"/>
          </a:p>
          <a:p>
            <a:r>
              <a:rPr kumimoji="1" lang="ja-JP" altLang="en-US" dirty="0"/>
              <a:t>新たに、（仮）１００－５００＝▲４００</a:t>
            </a:r>
            <a:endParaRPr kumimoji="1" lang="en-US" altLang="ja-JP" dirty="0"/>
          </a:p>
          <a:p>
            <a:r>
              <a:rPr kumimoji="1" lang="ja-JP" altLang="en-US" dirty="0"/>
              <a:t>ならば</a:t>
            </a:r>
            <a:endParaRPr kumimoji="1" lang="en-US" altLang="ja-JP" dirty="0"/>
          </a:p>
          <a:p>
            <a:r>
              <a:rPr kumimoji="1" lang="ja-JP" altLang="en-US" dirty="0"/>
              <a:t>最初の５００億円は</a:t>
            </a:r>
            <a:endParaRPr kumimoji="1" lang="en-US" altLang="ja-JP" dirty="0"/>
          </a:p>
          <a:p>
            <a:r>
              <a:rPr kumimoji="1" lang="ja-JP" altLang="en-US" dirty="0"/>
              <a:t>サンクコストとして諦めるべき</a:t>
            </a:r>
            <a:endParaRPr kumimoji="1" lang="en-US" altLang="ja-JP" dirty="0"/>
          </a:p>
          <a:p>
            <a:r>
              <a:rPr kumimoji="1" lang="ja-JP" altLang="en-US" dirty="0"/>
              <a:t>既に支払ってしまった回収不能な費用</a:t>
            </a:r>
            <a:endParaRPr kumimoji="1" lang="en-US" altLang="ja-JP" dirty="0"/>
          </a:p>
          <a:p>
            <a:r>
              <a:rPr kumimoji="1" lang="ja-JP" altLang="en-US" dirty="0"/>
              <a:t>（埋没費用）</a:t>
            </a:r>
            <a:endParaRPr kumimoji="1" lang="en-US" altLang="ja-JP" dirty="0"/>
          </a:p>
          <a:p>
            <a:r>
              <a:rPr kumimoji="1" lang="ja-JP" altLang="en-US" dirty="0"/>
              <a:t>株式投資＝損切りできるか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F4DA9C9-2129-49CA-96BD-E3BCA54F0153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3198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＝でなくて、ほぼ＝</a:t>
            </a:r>
            <a:endParaRPr kumimoji="1" lang="en-US" altLang="ja-JP" dirty="0"/>
          </a:p>
          <a:p>
            <a:r>
              <a:rPr kumimoji="1" lang="ja-JP" altLang="en-US" dirty="0"/>
              <a:t>株主資本等変動計算書など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B/S</a:t>
            </a:r>
            <a:r>
              <a:rPr kumimoji="1" lang="ja-JP" altLang="en-US" dirty="0"/>
              <a:t>　財産表</a:t>
            </a:r>
            <a:endParaRPr kumimoji="1" lang="en-US" altLang="ja-JP" dirty="0"/>
          </a:p>
          <a:p>
            <a:r>
              <a:rPr kumimoji="1" lang="en-US" altLang="ja-JP" dirty="0"/>
              <a:t>P/L</a:t>
            </a:r>
            <a:r>
              <a:rPr kumimoji="1" lang="ja-JP" altLang="en-US" dirty="0"/>
              <a:t>　経営成績表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09EB967-E6EB-42F5-8106-7804762141CC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5674249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9D306E3-0156-4B03-83CE-AC24A3F0F238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6658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（収益）売上高　</a:t>
            </a:r>
            <a:r>
              <a:rPr kumimoji="1" lang="en-US" altLang="ja-JP" dirty="0"/>
              <a:t>5,041</a:t>
            </a:r>
            <a:r>
              <a:rPr kumimoji="1" lang="ja-JP" altLang="en-US" dirty="0"/>
              <a:t>億円　ー　（費用）売上原価　</a:t>
            </a:r>
            <a:r>
              <a:rPr kumimoji="1" lang="en-US" altLang="ja-JP" dirty="0"/>
              <a:t>2,637</a:t>
            </a:r>
            <a:r>
              <a:rPr kumimoji="1" lang="ja-JP" altLang="en-US" dirty="0"/>
              <a:t>憶円</a:t>
            </a:r>
            <a:endParaRPr kumimoji="1" lang="en-US" altLang="ja-JP" dirty="0"/>
          </a:p>
          <a:p>
            <a:r>
              <a:rPr kumimoji="1" lang="ja-JP" altLang="en-US" dirty="0"/>
              <a:t>＝売上総（利益）　</a:t>
            </a:r>
            <a:r>
              <a:rPr kumimoji="1" lang="en-US" altLang="ja-JP" dirty="0"/>
              <a:t>2,403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（費用）販売費及び一般管理費　（ハンカンヒ）</a:t>
            </a:r>
            <a:endParaRPr kumimoji="1" lang="en-US" altLang="ja-JP" dirty="0"/>
          </a:p>
          <a:p>
            <a:r>
              <a:rPr kumimoji="1" lang="ja-JP" altLang="en-US" dirty="0"/>
              <a:t>　ー</a:t>
            </a:r>
            <a:r>
              <a:rPr kumimoji="1" lang="en-US" altLang="ja-JP" dirty="0"/>
              <a:t>2,175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r>
              <a:rPr kumimoji="1" lang="ja-JP" altLang="en-US" dirty="0"/>
              <a:t>＝営業</a:t>
            </a:r>
            <a:r>
              <a:rPr kumimoji="1" lang="en-US" altLang="ja-JP" dirty="0"/>
              <a:t>(</a:t>
            </a:r>
            <a:r>
              <a:rPr kumimoji="1" lang="ja-JP" altLang="en-US" dirty="0"/>
              <a:t>利益） </a:t>
            </a:r>
            <a:r>
              <a:rPr kumimoji="1" lang="en-US" altLang="ja-JP" dirty="0"/>
              <a:t>228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ここまでで本業終わり　たった５行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＋　営業外（収益）受取利息　有価証券の売却益</a:t>
            </a:r>
            <a:endParaRPr kumimoji="1" lang="en-US" altLang="ja-JP" dirty="0"/>
          </a:p>
          <a:p>
            <a:r>
              <a:rPr kumimoji="1" lang="ja-JP" altLang="en-US" dirty="0"/>
              <a:t>ー　営業外（費用）支払利息</a:t>
            </a:r>
            <a:endParaRPr kumimoji="1" lang="en-US" altLang="ja-JP" dirty="0"/>
          </a:p>
          <a:p>
            <a:r>
              <a:rPr kumimoji="1" lang="ja-JP" altLang="en-US" dirty="0"/>
              <a:t>＝経常（利益）　ケイツネ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通常ではない一過性の特別利益＋、損失ー</a:t>
            </a:r>
            <a:endParaRPr kumimoji="1" lang="en-US" altLang="ja-JP" dirty="0"/>
          </a:p>
          <a:p>
            <a:r>
              <a:rPr kumimoji="1" lang="ja-JP" altLang="en-US" dirty="0"/>
              <a:t>税金等調整前当期純利益→税引前当期純利益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ー法人税等</a:t>
            </a:r>
            <a:endParaRPr kumimoji="1" lang="en-US" altLang="ja-JP" dirty="0"/>
          </a:p>
          <a:p>
            <a:r>
              <a:rPr kumimoji="1" lang="ja-JP" altLang="en-US" dirty="0"/>
              <a:t>＝当期純利益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31FA470-0271-403D-9A15-E950533112BF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30019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BB230FD-0352-490A-982E-9FF7879882AF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69418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CB77B6A-BB32-445B-A6BF-B83ABB3C2FBA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421323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1B7DEE9-15D6-4F8A-AD92-3D990B16FC76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25257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0C4EA69-7804-469F-A4FC-C6BE2486AFDB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272247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276A565-C501-45B0-AE5F-15D9F8322BE3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05651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730E80E-9F3A-41D2-87AF-18AE312F8904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0210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E554409-2EE8-4C60-A630-EFA84BEC410F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21812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B19452B-DC82-4205-BCED-3EB929FD70E0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5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＝でなくて、ほぼ＝</a:t>
            </a:r>
            <a:endParaRPr kumimoji="1" lang="en-US" altLang="ja-JP" dirty="0"/>
          </a:p>
          <a:p>
            <a:r>
              <a:rPr kumimoji="1" lang="ja-JP" altLang="en-US" dirty="0"/>
              <a:t>株主資本等変動計算書など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en-US" altLang="ja-JP" dirty="0"/>
              <a:t>B/S</a:t>
            </a:r>
            <a:r>
              <a:rPr kumimoji="1" lang="ja-JP" altLang="en-US" dirty="0"/>
              <a:t>　財産表</a:t>
            </a:r>
            <a:endParaRPr kumimoji="1" lang="en-US" altLang="ja-JP" dirty="0"/>
          </a:p>
          <a:p>
            <a:r>
              <a:rPr kumimoji="1" lang="en-US" altLang="ja-JP" dirty="0"/>
              <a:t>P/L</a:t>
            </a:r>
            <a:r>
              <a:rPr kumimoji="1" lang="ja-JP" altLang="en-US" dirty="0"/>
              <a:t>　経営成績表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EB74FEB5-F51C-4FE6-99F1-0710DE0F1CEE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39580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527A08C-5DF0-4578-A14E-8C883E477B4E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8737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きわめて単純だが、利用価値の高い公式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●サンクコスト</a:t>
            </a:r>
            <a:endParaRPr kumimoji="1" lang="en-US" altLang="ja-JP" dirty="0"/>
          </a:p>
          <a:p>
            <a:r>
              <a:rPr kumimoji="1" lang="ja-JP" altLang="en-US"/>
              <a:t>　総額１０００奥苑のダム建設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何か決めなければならない時</a:t>
            </a:r>
            <a:endParaRPr kumimoji="1" lang="en-US" altLang="ja-JP" dirty="0"/>
          </a:p>
          <a:p>
            <a:r>
              <a:rPr kumimoji="1" lang="ja-JP" altLang="en-US" dirty="0"/>
              <a:t>威力を発揮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事例</a:t>
            </a:r>
            <a:endParaRPr kumimoji="1" lang="en-US" altLang="ja-JP" dirty="0"/>
          </a:p>
          <a:p>
            <a:r>
              <a:rPr kumimoji="1" lang="ja-JP" altLang="en-US" dirty="0"/>
              <a:t>ダムの建設に５００億円投資して半分</a:t>
            </a:r>
            <a:endParaRPr kumimoji="1" lang="en-US" altLang="ja-JP" dirty="0"/>
          </a:p>
          <a:p>
            <a:r>
              <a:rPr kumimoji="1" lang="ja-JP" altLang="en-US" dirty="0"/>
              <a:t>残り５００億円と投資するべきかどうか？</a:t>
            </a:r>
            <a:endParaRPr kumimoji="1" lang="en-US" altLang="ja-JP" dirty="0"/>
          </a:p>
          <a:p>
            <a:r>
              <a:rPr kumimoji="1" lang="ja-JP" altLang="en-US" dirty="0"/>
              <a:t>但し、そのダムの利用価値は極めて低い</a:t>
            </a:r>
            <a:endParaRPr kumimoji="1" lang="en-US" altLang="ja-JP" dirty="0"/>
          </a:p>
          <a:p>
            <a:r>
              <a:rPr kumimoji="1" lang="ja-JP" altLang="en-US" dirty="0"/>
              <a:t>新たに、（仮）１００－５００＝▲４００</a:t>
            </a:r>
            <a:endParaRPr kumimoji="1" lang="en-US" altLang="ja-JP" dirty="0"/>
          </a:p>
          <a:p>
            <a:r>
              <a:rPr kumimoji="1" lang="ja-JP" altLang="en-US" dirty="0"/>
              <a:t>ならば</a:t>
            </a:r>
            <a:endParaRPr kumimoji="1" lang="en-US" altLang="ja-JP" dirty="0"/>
          </a:p>
          <a:p>
            <a:r>
              <a:rPr kumimoji="1" lang="ja-JP" altLang="en-US" dirty="0"/>
              <a:t>最初の５００億円は</a:t>
            </a:r>
            <a:endParaRPr kumimoji="1" lang="en-US" altLang="ja-JP" dirty="0"/>
          </a:p>
          <a:p>
            <a:r>
              <a:rPr kumimoji="1" lang="ja-JP" altLang="en-US" dirty="0"/>
              <a:t>サンクコストとして諦めるべき</a:t>
            </a:r>
            <a:endParaRPr kumimoji="1" lang="en-US" altLang="ja-JP" dirty="0"/>
          </a:p>
          <a:p>
            <a:r>
              <a:rPr kumimoji="1" lang="ja-JP" altLang="en-US" dirty="0"/>
              <a:t>既に支払ってしまった回収不能な費用</a:t>
            </a:r>
            <a:endParaRPr kumimoji="1" lang="en-US" altLang="ja-JP" dirty="0"/>
          </a:p>
          <a:p>
            <a:r>
              <a:rPr kumimoji="1" lang="ja-JP" altLang="en-US" dirty="0"/>
              <a:t>（埋没費用）</a:t>
            </a:r>
            <a:endParaRPr kumimoji="1" lang="en-US" altLang="ja-JP" dirty="0"/>
          </a:p>
          <a:p>
            <a:r>
              <a:rPr kumimoji="1" lang="ja-JP" altLang="en-US" dirty="0"/>
              <a:t>株式投資＝損切りできるか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754FC72-6655-4E4F-8FB7-8DCABF077782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99819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●決算書を配布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243814E-FEED-4147-818B-674B6E99C1D4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3083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（収益）売上高　</a:t>
            </a:r>
            <a:r>
              <a:rPr kumimoji="1" lang="en-US" altLang="ja-JP" dirty="0"/>
              <a:t>5,041</a:t>
            </a:r>
            <a:r>
              <a:rPr kumimoji="1" lang="ja-JP" altLang="en-US" dirty="0"/>
              <a:t>億円　ー　（費用）売上原価　</a:t>
            </a:r>
            <a:r>
              <a:rPr kumimoji="1" lang="en-US" altLang="ja-JP" dirty="0"/>
              <a:t>2,637</a:t>
            </a:r>
            <a:r>
              <a:rPr kumimoji="1" lang="ja-JP" altLang="en-US" dirty="0"/>
              <a:t>憶円</a:t>
            </a:r>
            <a:endParaRPr kumimoji="1" lang="en-US" altLang="ja-JP" dirty="0"/>
          </a:p>
          <a:p>
            <a:r>
              <a:rPr kumimoji="1" lang="ja-JP" altLang="en-US" dirty="0"/>
              <a:t>＝売上総（利益）　</a:t>
            </a:r>
            <a:r>
              <a:rPr kumimoji="1" lang="en-US" altLang="ja-JP" dirty="0"/>
              <a:t>2,403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（費用）販売費及び一般管理費　（ハンカンヒ）</a:t>
            </a:r>
            <a:endParaRPr kumimoji="1" lang="en-US" altLang="ja-JP" dirty="0"/>
          </a:p>
          <a:p>
            <a:r>
              <a:rPr kumimoji="1" lang="ja-JP" altLang="en-US" dirty="0"/>
              <a:t>　ー</a:t>
            </a:r>
            <a:r>
              <a:rPr kumimoji="1" lang="en-US" altLang="ja-JP" dirty="0"/>
              <a:t>2,175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r>
              <a:rPr kumimoji="1" lang="ja-JP" altLang="en-US" dirty="0"/>
              <a:t>＝営業</a:t>
            </a:r>
            <a:r>
              <a:rPr kumimoji="1" lang="en-US" altLang="ja-JP" dirty="0"/>
              <a:t>(</a:t>
            </a:r>
            <a:r>
              <a:rPr kumimoji="1" lang="ja-JP" altLang="en-US" dirty="0"/>
              <a:t>利益） </a:t>
            </a:r>
            <a:r>
              <a:rPr kumimoji="1" lang="en-US" altLang="ja-JP" dirty="0"/>
              <a:t>228</a:t>
            </a:r>
            <a:r>
              <a:rPr kumimoji="1" lang="ja-JP" altLang="en-US" dirty="0"/>
              <a:t>億円</a:t>
            </a:r>
            <a:endParaRPr kumimoji="1" lang="en-US" altLang="ja-JP" dirty="0"/>
          </a:p>
          <a:p>
            <a:r>
              <a:rPr kumimoji="1" lang="en-US" altLang="ja-JP" dirty="0"/>
              <a:t>※</a:t>
            </a:r>
            <a:r>
              <a:rPr kumimoji="1" lang="ja-JP" altLang="en-US" dirty="0"/>
              <a:t>ここまでで本業終わり　たった５行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＋　営業外（収益）受取利息　有価証券の売却益</a:t>
            </a:r>
            <a:endParaRPr kumimoji="1" lang="en-US" altLang="ja-JP" dirty="0"/>
          </a:p>
          <a:p>
            <a:r>
              <a:rPr kumimoji="1" lang="ja-JP" altLang="en-US" dirty="0"/>
              <a:t>ー　営業外（費用）支払利息</a:t>
            </a:r>
            <a:endParaRPr kumimoji="1" lang="en-US" altLang="ja-JP" dirty="0"/>
          </a:p>
          <a:p>
            <a:r>
              <a:rPr kumimoji="1" lang="ja-JP" altLang="en-US" dirty="0"/>
              <a:t>＝経常（利益）　ケイツネ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通常ではない一過性の特別利益＋、損失ー</a:t>
            </a:r>
            <a:endParaRPr kumimoji="1" lang="en-US" altLang="ja-JP" dirty="0"/>
          </a:p>
          <a:p>
            <a:r>
              <a:rPr kumimoji="1" lang="ja-JP" altLang="en-US" dirty="0"/>
              <a:t>税金等調整前当期純利益→税引前当期純利益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ー法人税等</a:t>
            </a:r>
            <a:endParaRPr kumimoji="1" lang="en-US" altLang="ja-JP" dirty="0"/>
          </a:p>
          <a:p>
            <a:r>
              <a:rPr kumimoji="1" lang="ja-JP" altLang="en-US" dirty="0"/>
              <a:t>＝当期純利益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D2D3337-5151-48AC-B5FE-C9E53F9B8BB6}" type="datetime1">
              <a:rPr kumimoji="1" lang="ja-JP" altLang="en-US" smtClean="0"/>
              <a:t>2024/8/20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3836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66021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578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6316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200">
                <a:latin typeface="ＭＳ Ｐゴシック" panose="020B0600070205080204" pitchFamily="50" charset="-128"/>
                <a:ea typeface="ＭＳ Ｐゴシック" panose="020B0600070205080204" pitchFamily="50" charset="-128"/>
              </a:defRPr>
            </a:lvl1pPr>
          </a:lstStyle>
          <a:p>
            <a:fld id="{FAFA38FB-810E-4BC0-95ED-293F33727802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2097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052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5201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975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4442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0794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6436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162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A38FB-810E-4BC0-95ED-293F33727802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310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travel.org/ja/SL%E5%88%97%E8%BB%8A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domainq.net/business-man-troubled-0020930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hyperlink" Target="http://01.gatag.net/tag/&#227;&#131;&#134;&#227;&#131;&#139;&#227;&#130;&#185;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reativecommons.org/licenses/by-sa/3.0/" TargetMode="Externa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://01.gatag.net/tag/&#227;&#131;&#134;&#227;&#131;&#139;&#227;&#130;&#185;" TargetMode="External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://01.gatag.net/tag/&#227;&#131;&#134;&#227;&#131;&#139;&#227;&#130;&#185;" TargetMode="External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ublicdomainq.net/office-lady-loupe-0029389/" TargetMode="Externa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hyperlink" Target="https://publicdomainq.net/office-lady-loupe-0029389/" TargetMode="Externa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hyperlink" Target="https://publicdomainq.net/office-lady-loupe-0029389/" TargetMode="Externa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01.gatag.net/tag/&#227;&#129;&#138;&#233;&#162;&#168;&#229;&#145;&#130;&#239;&#188;&#136;&#229;&#133;&#165;&#230;&#181;&#180;&#239;&#188;&#137;/page/2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01.gatag.net/tag/&#227;&#129;&#138;&#233;&#162;&#168;&#229;&#145;&#130;&#239;&#188;&#136;&#229;&#133;&#165;&#230;&#181;&#180;&#239;&#188;&#137;/page/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publicdomainq.net/business-man-thinking-0006900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gahag.net/007537-businesswoman-introducing/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gahag.net/003391-boy-covering-ears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uilding-office-vista-1295569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6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reesvg.org/kid-saying-ok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60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60.xml"/><Relationship Id="rId5" Type="http://schemas.openxmlformats.org/officeDocument/2006/relationships/image" Target="../media/image27.png"/><Relationship Id="rId4" Type="http://schemas.openxmlformats.org/officeDocument/2006/relationships/hyperlink" Target="https://gahag.net/001696-blue-collar-worker/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gahag.net/006187-woman-portrait/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hyperlink" Target="https://gahag.net/009716-gym-instructor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1B73E702-CA63-4C52-8BA1-C0F8A161C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135" y="476672"/>
            <a:ext cx="1261884" cy="1261884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2" y="332709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9295CBA-D399-436C-9933-08F54DA16F9B}"/>
              </a:ext>
            </a:extLst>
          </p:cNvPr>
          <p:cNvSpPr/>
          <p:nvPr/>
        </p:nvSpPr>
        <p:spPr>
          <a:xfrm>
            <a:off x="611560" y="1172782"/>
            <a:ext cx="7125669" cy="169277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おそらく</a:t>
            </a:r>
            <a:endParaRPr lang="en-US" altLang="ja-JP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日本で一番</a:t>
            </a:r>
            <a:r>
              <a:rPr lang="ja-JP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わかりやすい</a:t>
            </a:r>
            <a:endParaRPr lang="en-US" altLang="ja-JP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DCF9F38-7E92-40B3-8E49-8828D5F69E93}"/>
              </a:ext>
            </a:extLst>
          </p:cNvPr>
          <p:cNvSpPr/>
          <p:nvPr/>
        </p:nvSpPr>
        <p:spPr>
          <a:xfrm>
            <a:off x="878459" y="3327090"/>
            <a:ext cx="743985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「決算書」の見方</a:t>
            </a:r>
            <a:endParaRPr lang="en-US" altLang="ja-JP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</a:t>
            </a:r>
            <a:r>
              <a:rPr lang="ja-JP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第一部</a:t>
            </a:r>
          </a:p>
        </p:txBody>
      </p:sp>
    </p:spTree>
    <p:extLst>
      <p:ext uri="{BB962C8B-B14F-4D97-AF65-F5344CB8AC3E}">
        <p14:creationId xmlns:p14="http://schemas.microsoft.com/office/powerpoint/2010/main" val="1052242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699E72-D983-4AAA-87EF-4A3B4AF2CFA1}"/>
              </a:ext>
            </a:extLst>
          </p:cNvPr>
          <p:cNvSpPr txBox="1"/>
          <p:nvPr/>
        </p:nvSpPr>
        <p:spPr>
          <a:xfrm>
            <a:off x="238911" y="322316"/>
            <a:ext cx="7164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『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決算書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』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≒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『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財務諸表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』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３表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です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F372256-5E44-46E2-AC56-F974957409D2}"/>
              </a:ext>
            </a:extLst>
          </p:cNvPr>
          <p:cNvGrpSpPr/>
          <p:nvPr/>
        </p:nvGrpSpPr>
        <p:grpSpPr>
          <a:xfrm>
            <a:off x="539552" y="1539920"/>
            <a:ext cx="8047454" cy="4457081"/>
            <a:chOff x="70325" y="893887"/>
            <a:chExt cx="8047454" cy="4457081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624D9A39-8D26-4A04-8CCE-467D099EE796}"/>
                </a:ext>
              </a:extLst>
            </p:cNvPr>
            <p:cNvSpPr/>
            <p:nvPr/>
          </p:nvSpPr>
          <p:spPr>
            <a:xfrm>
              <a:off x="836757" y="893887"/>
              <a:ext cx="5138223" cy="707886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+mn-cs"/>
                </a:rPr>
                <a:t>貸借対照表（ＢＳ）</a:t>
              </a: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56F18C7F-D3DD-478E-9394-5CEF2CC9A136}"/>
                </a:ext>
              </a:extLst>
            </p:cNvPr>
            <p:cNvSpPr/>
            <p:nvPr/>
          </p:nvSpPr>
          <p:spPr>
            <a:xfrm>
              <a:off x="890728" y="2745798"/>
              <a:ext cx="4922199" cy="715606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+mn-cs"/>
                </a:rPr>
                <a:t>損益計算書（ＰＬ）</a:t>
              </a: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3937041-3005-4A1B-958B-920D04DA7E44}"/>
                </a:ext>
              </a:extLst>
            </p:cNvPr>
            <p:cNvSpPr/>
            <p:nvPr/>
          </p:nvSpPr>
          <p:spPr>
            <a:xfrm>
              <a:off x="864523" y="4605428"/>
              <a:ext cx="7253256" cy="745539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+mn-cs"/>
                </a:rPr>
                <a:t>キャッシュフロー計算書（ＣＦ）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755CC81-8905-433D-B52C-ACF5D300CEC4}"/>
                </a:ext>
              </a:extLst>
            </p:cNvPr>
            <p:cNvSpPr txBox="1"/>
            <p:nvPr/>
          </p:nvSpPr>
          <p:spPr>
            <a:xfrm>
              <a:off x="73737" y="893887"/>
              <a:ext cx="648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①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A7911305-93F8-4885-9CA0-358DBD0FACE9}"/>
                </a:ext>
              </a:extLst>
            </p:cNvPr>
            <p:cNvSpPr txBox="1"/>
            <p:nvPr/>
          </p:nvSpPr>
          <p:spPr>
            <a:xfrm>
              <a:off x="70325" y="2780436"/>
              <a:ext cx="648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②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F2C3465-6BE3-4C09-9395-518E340E1ECE}"/>
                </a:ext>
              </a:extLst>
            </p:cNvPr>
            <p:cNvSpPr txBox="1"/>
            <p:nvPr/>
          </p:nvSpPr>
          <p:spPr>
            <a:xfrm>
              <a:off x="87768" y="4704637"/>
              <a:ext cx="648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③</a:t>
              </a:r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5219B3A-611B-5D95-2BC8-716F6F27A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9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746783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E2DF07-4961-4E99-3DA9-06E6374E0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15616" y="620688"/>
            <a:ext cx="6552728" cy="491454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817E246-4B31-6177-6985-AD52F82D873F}"/>
              </a:ext>
            </a:extLst>
          </p:cNvPr>
          <p:cNvSpPr txBox="1"/>
          <p:nvPr/>
        </p:nvSpPr>
        <p:spPr>
          <a:xfrm>
            <a:off x="1619672" y="5733256"/>
            <a:ext cx="71287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１８３０年　イギリスで起きた「産業革命」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蒸気機関車（鉄道事業）の出現→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初期投資が莫大　　　　　</a:t>
            </a:r>
            <a:r>
              <a:rPr kumimoji="1"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※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写真はあくまでもイメージです。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18BC606-7D58-EE97-655F-B7F7ECBAA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99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615879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095CCF3-3793-442D-8B5B-E6F961FE14AA}"/>
              </a:ext>
            </a:extLst>
          </p:cNvPr>
          <p:cNvSpPr txBox="1"/>
          <p:nvPr/>
        </p:nvSpPr>
        <p:spPr>
          <a:xfrm>
            <a:off x="552736" y="414531"/>
            <a:ext cx="430729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減価償却費</a:t>
            </a: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とは</a:t>
            </a:r>
            <a:endParaRPr kumimoji="1" lang="ja-JP" altLang="en-US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DB3FE2D-2897-4256-9FB5-8ECD9F00F1E3}"/>
              </a:ext>
            </a:extLst>
          </p:cNvPr>
          <p:cNvSpPr txBox="1"/>
          <p:nvPr/>
        </p:nvSpPr>
        <p:spPr>
          <a:xfrm>
            <a:off x="557343" y="4744021"/>
            <a:ext cx="266429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実態に合わせる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ために、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経費を何年かで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按分する。</a:t>
            </a:r>
            <a:endParaRPr kumimoji="1" lang="ja-JP" altLang="en-US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7B5D802-5975-41FF-874A-6CB39824B54E}"/>
              </a:ext>
            </a:extLst>
          </p:cNvPr>
          <p:cNvSpPr/>
          <p:nvPr/>
        </p:nvSpPr>
        <p:spPr>
          <a:xfrm>
            <a:off x="3678230" y="2746759"/>
            <a:ext cx="1584176" cy="347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有形固定資産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1F45953-F2C4-49DF-92EA-34295FA239C6}"/>
              </a:ext>
            </a:extLst>
          </p:cNvPr>
          <p:cNvSpPr/>
          <p:nvPr/>
        </p:nvSpPr>
        <p:spPr>
          <a:xfrm>
            <a:off x="1067949" y="2739356"/>
            <a:ext cx="1633871" cy="792088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販管費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6DB6E32-3433-4173-9983-124B9C380F65}"/>
              </a:ext>
            </a:extLst>
          </p:cNvPr>
          <p:cNvSpPr txBox="1"/>
          <p:nvPr/>
        </p:nvSpPr>
        <p:spPr>
          <a:xfrm>
            <a:off x="3671901" y="2109891"/>
            <a:ext cx="1451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Ｂ</a:t>
            </a:r>
            <a:r>
              <a:rPr kumimoji="1" lang="en-US" altLang="ja-JP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/</a:t>
            </a:r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BE88610-2E8B-4C37-BF86-C36D844C2B20}"/>
              </a:ext>
            </a:extLst>
          </p:cNvPr>
          <p:cNvSpPr txBox="1"/>
          <p:nvPr/>
        </p:nvSpPr>
        <p:spPr>
          <a:xfrm>
            <a:off x="1067949" y="2148186"/>
            <a:ext cx="1033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Ｐ</a:t>
            </a:r>
            <a:r>
              <a:rPr lang="en-US" altLang="ja-JP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/</a:t>
            </a: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Ｌ</a:t>
            </a:r>
            <a:endParaRPr kumimoji="1"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29C1908-87B1-4550-92D9-A3B91812E25F}"/>
              </a:ext>
            </a:extLst>
          </p:cNvPr>
          <p:cNvSpPr/>
          <p:nvPr/>
        </p:nvSpPr>
        <p:spPr>
          <a:xfrm>
            <a:off x="6047657" y="3499192"/>
            <a:ext cx="1428598" cy="2718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有形固定</a:t>
            </a:r>
            <a:endParaRPr kumimoji="1"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資産</a:t>
            </a:r>
            <a:endParaRPr kumimoji="1" lang="ja-JP" altLang="en-US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6650F7F-C757-4416-9453-1C4AB5FEA949}"/>
              </a:ext>
            </a:extLst>
          </p:cNvPr>
          <p:cNvCxnSpPr/>
          <p:nvPr/>
        </p:nvCxnSpPr>
        <p:spPr>
          <a:xfrm flipV="1">
            <a:off x="2701820" y="3499193"/>
            <a:ext cx="3345837" cy="6693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D470DB4-BDFB-4262-9D86-330EF4DF47D9}"/>
              </a:ext>
            </a:extLst>
          </p:cNvPr>
          <p:cNvSpPr txBox="1"/>
          <p:nvPr/>
        </p:nvSpPr>
        <p:spPr>
          <a:xfrm>
            <a:off x="5880879" y="2355918"/>
            <a:ext cx="2664296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その分、固定資産の価値は減少</a:t>
            </a: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08EFD0A1-C06E-47DA-8991-F6FE50206E0E}"/>
              </a:ext>
            </a:extLst>
          </p:cNvPr>
          <p:cNvCxnSpPr>
            <a:cxnSpLocks/>
          </p:cNvCxnSpPr>
          <p:nvPr/>
        </p:nvCxnSpPr>
        <p:spPr>
          <a:xfrm>
            <a:off x="5286502" y="2746760"/>
            <a:ext cx="731236" cy="7920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矢印: 右カーブ 26">
            <a:extLst>
              <a:ext uri="{FF2B5EF4-FFF2-40B4-BE49-F238E27FC236}">
                <a16:creationId xmlns:a16="http://schemas.microsoft.com/office/drawing/2014/main" id="{85920AD2-B0AC-4D77-AF4E-09199AEFB57B}"/>
              </a:ext>
            </a:extLst>
          </p:cNvPr>
          <p:cNvSpPr/>
          <p:nvPr/>
        </p:nvSpPr>
        <p:spPr>
          <a:xfrm>
            <a:off x="442099" y="1248694"/>
            <a:ext cx="504056" cy="1823737"/>
          </a:xfrm>
          <a:prstGeom prst="curvedRightArrow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矢印: 左 10">
            <a:extLst>
              <a:ext uri="{FF2B5EF4-FFF2-40B4-BE49-F238E27FC236}">
                <a16:creationId xmlns:a16="http://schemas.microsoft.com/office/drawing/2014/main" id="{E235532F-EF4C-F0E7-D126-4D7E005D0DDF}"/>
              </a:ext>
            </a:extLst>
          </p:cNvPr>
          <p:cNvSpPr/>
          <p:nvPr/>
        </p:nvSpPr>
        <p:spPr>
          <a:xfrm>
            <a:off x="2927715" y="2997775"/>
            <a:ext cx="504056" cy="286376"/>
          </a:xfrm>
          <a:prstGeom prst="leftArrow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85A33D4-F6F6-DC06-D489-4608A6B0F14F}"/>
              </a:ext>
            </a:extLst>
          </p:cNvPr>
          <p:cNvSpPr txBox="1"/>
          <p:nvPr/>
        </p:nvSpPr>
        <p:spPr>
          <a:xfrm>
            <a:off x="676705" y="3633498"/>
            <a:ext cx="268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※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販売費及び一般管理費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4279DF0-BDA0-5177-063C-B58834472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100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3986196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9DC2058-DB08-4D99-8371-084E695E9796}"/>
              </a:ext>
            </a:extLst>
          </p:cNvPr>
          <p:cNvSpPr txBox="1"/>
          <p:nvPr/>
        </p:nvSpPr>
        <p:spPr>
          <a:xfrm>
            <a:off x="306286" y="404664"/>
            <a:ext cx="1800200" cy="707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定額法</a:t>
            </a:r>
            <a:endParaRPr kumimoji="1" lang="ja-JP" altLang="en-US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aphicFrame>
        <p:nvGraphicFramePr>
          <p:cNvPr id="5" name="グラフ 4">
            <a:extLst>
              <a:ext uri="{FF2B5EF4-FFF2-40B4-BE49-F238E27FC236}">
                <a16:creationId xmlns:a16="http://schemas.microsoft.com/office/drawing/2014/main" id="{17D398CC-C885-4AEA-A9CE-95963A039F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1138157"/>
              </p:ext>
            </p:extLst>
          </p:nvPr>
        </p:nvGraphicFramePr>
        <p:xfrm>
          <a:off x="3039954" y="837242"/>
          <a:ext cx="5328592" cy="270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グラフ 5">
            <a:extLst>
              <a:ext uri="{FF2B5EF4-FFF2-40B4-BE49-F238E27FC236}">
                <a16:creationId xmlns:a16="http://schemas.microsoft.com/office/drawing/2014/main" id="{011BD262-2F89-4E13-BCE6-052F3874133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6942141"/>
              </p:ext>
            </p:extLst>
          </p:nvPr>
        </p:nvGraphicFramePr>
        <p:xfrm>
          <a:off x="3075045" y="3573016"/>
          <a:ext cx="5112568" cy="27051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10C4C73-64AC-4C26-B6C2-0CFD015B1106}"/>
              </a:ext>
            </a:extLst>
          </p:cNvPr>
          <p:cNvSpPr txBox="1"/>
          <p:nvPr/>
        </p:nvSpPr>
        <p:spPr>
          <a:xfrm>
            <a:off x="323528" y="3549690"/>
            <a:ext cx="1782958" cy="70788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定率法</a:t>
            </a:r>
            <a:endParaRPr kumimoji="1" lang="ja-JP" altLang="en-US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4C6EFAC-B199-4CF7-8899-0B6A33477185}"/>
              </a:ext>
            </a:extLst>
          </p:cNvPr>
          <p:cNvSpPr txBox="1"/>
          <p:nvPr/>
        </p:nvSpPr>
        <p:spPr>
          <a:xfrm>
            <a:off x="1887826" y="6352143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減価償却費＝未償却残高（取得価額ー償却累計額）</a:t>
            </a:r>
            <a:r>
              <a:rPr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×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償却率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1659E1F-F09D-4B39-9034-68504DD9303E}"/>
              </a:ext>
            </a:extLst>
          </p:cNvPr>
          <p:cNvSpPr txBox="1"/>
          <p:nvPr/>
        </p:nvSpPr>
        <p:spPr>
          <a:xfrm>
            <a:off x="3275856" y="601993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毎年同額を償却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7E063EF-A169-4FDD-BFD6-B378E4C974F6}"/>
              </a:ext>
            </a:extLst>
          </p:cNvPr>
          <p:cNvSpPr txBox="1"/>
          <p:nvPr/>
        </p:nvSpPr>
        <p:spPr>
          <a:xfrm>
            <a:off x="3491881" y="4045891"/>
            <a:ext cx="5328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償却率にて償却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BD8B909-D050-4A0D-833B-C4DD98EEDC4C}"/>
              </a:ext>
            </a:extLst>
          </p:cNvPr>
          <p:cNvSpPr txBox="1"/>
          <p:nvPr/>
        </p:nvSpPr>
        <p:spPr>
          <a:xfrm>
            <a:off x="539552" y="1783946"/>
            <a:ext cx="2304256" cy="646331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経費負担を抑えつつ新規の設備投資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6471C45-FD34-4E1A-B664-7AAA2F76B5EC}"/>
              </a:ext>
            </a:extLst>
          </p:cNvPr>
          <p:cNvSpPr txBox="1"/>
          <p:nvPr/>
        </p:nvSpPr>
        <p:spPr>
          <a:xfrm>
            <a:off x="642289" y="4740900"/>
            <a:ext cx="1145435" cy="36933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節税効果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0264CDB-9258-1F35-6B7E-785556702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86872" y="6352143"/>
            <a:ext cx="2133600" cy="365125"/>
          </a:xfrm>
        </p:spPr>
        <p:txBody>
          <a:bodyPr/>
          <a:lstStyle/>
          <a:p>
            <a:fld id="{FAFA38FB-810E-4BC0-95ED-293F33727802}" type="slidenum">
              <a:rPr lang="ja-JP" altLang="en-US" smtClean="0"/>
              <a:pPr/>
              <a:t>101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3719999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BDEC954-25A7-4DB8-8B59-6BF59A94DE41}"/>
              </a:ext>
            </a:extLst>
          </p:cNvPr>
          <p:cNvSpPr txBox="1"/>
          <p:nvPr/>
        </p:nvSpPr>
        <p:spPr>
          <a:xfrm>
            <a:off x="1038939" y="2276872"/>
            <a:ext cx="2304256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のれん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CAE04AD-D2E2-46C7-B1E9-9B0C6535921D}"/>
              </a:ext>
            </a:extLst>
          </p:cNvPr>
          <p:cNvSpPr txBox="1"/>
          <p:nvPr/>
        </p:nvSpPr>
        <p:spPr>
          <a:xfrm>
            <a:off x="4825237" y="2276872"/>
            <a:ext cx="3312368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減損損失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877D6FD-6828-45A1-A063-5A4B4A1FA978}"/>
              </a:ext>
            </a:extLst>
          </p:cNvPr>
          <p:cNvSpPr txBox="1"/>
          <p:nvPr/>
        </p:nvSpPr>
        <p:spPr>
          <a:xfrm>
            <a:off x="3779912" y="2499732"/>
            <a:ext cx="720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＆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2E1D3B2-D569-4F9B-A3F7-09BF74A3FA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00192" y="3843961"/>
            <a:ext cx="2182936" cy="29969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F5473FC-2201-465A-9F41-0C90AB268E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00192" y="3856278"/>
            <a:ext cx="2182936" cy="299695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4DDD697-EC1D-5283-215B-016536CE8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102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41511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755576" y="3356992"/>
            <a:ext cx="324036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665A2E6-450A-4362-8A9A-1431A22CC334}"/>
              </a:ext>
            </a:extLst>
          </p:cNvPr>
          <p:cNvSpPr txBox="1"/>
          <p:nvPr/>
        </p:nvSpPr>
        <p:spPr>
          <a:xfrm>
            <a:off x="5580112" y="7007348"/>
            <a:ext cx="215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>
                <a:hlinkClick r:id="rId3" tooltip="http://01.gatag.net/tag/ããã¹"/>
              </a:rPr>
              <a:t>この写真</a:t>
            </a:r>
            <a:r>
              <a:rPr lang="ja-JP" altLang="en-US" sz="900"/>
              <a:t> の作成者 不明な作成者 は </a:t>
            </a:r>
            <a:r>
              <a:rPr lang="ja-JP" altLang="en-US" sz="900">
                <a:hlinkClick r:id="rId4" tooltip="https://creativecommons.org/licenses/by-sa/3.0/"/>
              </a:rPr>
              <a:t>CC BY-SA</a:t>
            </a:r>
            <a:r>
              <a:rPr lang="ja-JP" altLang="en-US" sz="900"/>
              <a:t> のライセンスを許諾されています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62EAB43-7CE4-432A-8B3B-37C0593F7356}"/>
              </a:ext>
            </a:extLst>
          </p:cNvPr>
          <p:cNvSpPr txBox="1"/>
          <p:nvPr/>
        </p:nvSpPr>
        <p:spPr>
          <a:xfrm>
            <a:off x="395536" y="818700"/>
            <a:ext cx="1728192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のれん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613A4C0-3FD5-44D2-BC7E-99353D573E98}"/>
              </a:ext>
            </a:extLst>
          </p:cNvPr>
          <p:cNvSpPr txBox="1"/>
          <p:nvPr/>
        </p:nvSpPr>
        <p:spPr>
          <a:xfrm>
            <a:off x="3219889" y="760088"/>
            <a:ext cx="5455584" cy="584775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kumimoji="1"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B4F70E3-C06F-48A5-8C38-3E029B029C5B}"/>
              </a:ext>
            </a:extLst>
          </p:cNvPr>
          <p:cNvSpPr txBox="1"/>
          <p:nvPr/>
        </p:nvSpPr>
        <p:spPr>
          <a:xfrm>
            <a:off x="395536" y="2204864"/>
            <a:ext cx="8519618" cy="3416320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起業が保有する「</a:t>
            </a:r>
            <a:r>
              <a:rPr kumimoji="1"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無形固定資産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」のこと。</a:t>
            </a:r>
            <a:endParaRPr kumimoji="1"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ブランド</a:t>
            </a:r>
            <a:r>
              <a:rPr kumimoji="1" lang="en-US" altLang="ja-JP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,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技術力やノウハウ</a:t>
            </a:r>
            <a:r>
              <a:rPr kumimoji="1" lang="en-US" altLang="ja-JP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,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人材など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を期待して買収した際に発生する。</a:t>
            </a:r>
            <a:endParaRPr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1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取引価格</a:t>
            </a:r>
            <a:r>
              <a:rPr kumimoji="1"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ー買収先企業の純資産</a:t>
            </a:r>
            <a:endParaRPr kumimoji="1" lang="en-US" altLang="ja-JP" sz="40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　</a:t>
            </a:r>
            <a:r>
              <a:rPr kumimoji="1" lang="en-US" altLang="ja-JP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※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取引価格ー（資産ー負債）</a:t>
            </a:r>
            <a:endParaRPr kumimoji="1"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16FA153-C088-505A-7143-0DCD97BFC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103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6737985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B27074B-5817-4280-B11F-41190EE1DEC5}"/>
              </a:ext>
            </a:extLst>
          </p:cNvPr>
          <p:cNvSpPr txBox="1"/>
          <p:nvPr/>
        </p:nvSpPr>
        <p:spPr>
          <a:xfrm>
            <a:off x="827584" y="565537"/>
            <a:ext cx="1764483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のれん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F8D2D2F1-4B1C-443A-A593-3FC81A547FA1}"/>
              </a:ext>
            </a:extLst>
          </p:cNvPr>
          <p:cNvGrpSpPr/>
          <p:nvPr/>
        </p:nvGrpSpPr>
        <p:grpSpPr>
          <a:xfrm>
            <a:off x="854092" y="1643450"/>
            <a:ext cx="7973941" cy="4017798"/>
            <a:chOff x="744540" y="1067386"/>
            <a:chExt cx="7973941" cy="4017798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F645274C-A14E-4FE4-89F9-C781B4734CDE}"/>
                </a:ext>
              </a:extLst>
            </p:cNvPr>
            <p:cNvSpPr/>
            <p:nvPr/>
          </p:nvSpPr>
          <p:spPr>
            <a:xfrm>
              <a:off x="899592" y="1794204"/>
              <a:ext cx="1582923" cy="32909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dirty="0">
                  <a:solidFill>
                    <a:schemeClr val="tx1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資産</a:t>
              </a:r>
              <a:endParaRPr kumimoji="1" lang="en-US" altLang="ja-JP" sz="3600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18610377-C781-4291-8DD3-0984558128E5}"/>
                </a:ext>
              </a:extLst>
            </p:cNvPr>
            <p:cNvSpPr/>
            <p:nvPr/>
          </p:nvSpPr>
          <p:spPr>
            <a:xfrm>
              <a:off x="2482515" y="1794204"/>
              <a:ext cx="1582923" cy="158220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dirty="0">
                  <a:solidFill>
                    <a:schemeClr val="tx1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負債</a:t>
              </a: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BDA2138-EEB2-4321-AB0D-1C475A2E84CB}"/>
                </a:ext>
              </a:extLst>
            </p:cNvPr>
            <p:cNvSpPr/>
            <p:nvPr/>
          </p:nvSpPr>
          <p:spPr>
            <a:xfrm>
              <a:off x="2482515" y="3376406"/>
              <a:ext cx="1582923" cy="170877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純資産</a:t>
              </a:r>
              <a:endParaRPr kumimoji="1" lang="ja-JP" altLang="en-US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2F260D8E-ABDF-4253-AE81-42A2CD17CD01}"/>
                </a:ext>
              </a:extLst>
            </p:cNvPr>
            <p:cNvSpPr txBox="1"/>
            <p:nvPr/>
          </p:nvSpPr>
          <p:spPr>
            <a:xfrm>
              <a:off x="744540" y="1067386"/>
              <a:ext cx="417101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4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Ｂ</a:t>
              </a:r>
              <a:r>
                <a:rPr kumimoji="1" lang="en-US" altLang="ja-JP" sz="4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/</a:t>
              </a:r>
              <a:r>
                <a:rPr kumimoji="1" lang="ja-JP" altLang="en-US" sz="4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Ｓ</a:t>
              </a:r>
              <a:r>
                <a:rPr kumimoji="1" lang="ja-JP" altLang="en-US" sz="2400" dirty="0">
                  <a:solidFill>
                    <a:srgbClr val="FF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（買収先企業）</a:t>
              </a:r>
            </a:p>
          </p:txBody>
        </p:sp>
        <p:sp>
          <p:nvSpPr>
            <p:cNvPr id="9" name="四角形: 角を丸くする 8">
              <a:extLst>
                <a:ext uri="{FF2B5EF4-FFF2-40B4-BE49-F238E27FC236}">
                  <a16:creationId xmlns:a16="http://schemas.microsoft.com/office/drawing/2014/main" id="{85D61880-AFAE-48A2-82C5-8893CBDB3C23}"/>
                </a:ext>
              </a:extLst>
            </p:cNvPr>
            <p:cNvSpPr/>
            <p:nvPr/>
          </p:nvSpPr>
          <p:spPr>
            <a:xfrm>
              <a:off x="5504460" y="2490374"/>
              <a:ext cx="2086581" cy="259481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取引価格</a:t>
              </a:r>
              <a:endParaRPr lang="en-US" altLang="ja-JP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cxnSp>
          <p:nvCxnSpPr>
            <p:cNvPr id="14" name="直線コネクタ 13">
              <a:extLst>
                <a:ext uri="{FF2B5EF4-FFF2-40B4-BE49-F238E27FC236}">
                  <a16:creationId xmlns:a16="http://schemas.microsoft.com/office/drawing/2014/main" id="{3B196D31-2F69-4203-9450-AF3D9012F4F0}"/>
                </a:ext>
              </a:extLst>
            </p:cNvPr>
            <p:cNvCxnSpPr/>
            <p:nvPr/>
          </p:nvCxnSpPr>
          <p:spPr>
            <a:xfrm>
              <a:off x="4065439" y="5085184"/>
              <a:ext cx="165487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80FB688E-CD0B-4723-A217-DE2760157E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5439" y="2502616"/>
              <a:ext cx="1510972" cy="87378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A1FD6AFB-95A6-4C66-B2B5-3FD0DED33C26}"/>
                </a:ext>
              </a:extLst>
            </p:cNvPr>
            <p:cNvCxnSpPr>
              <a:cxnSpLocks/>
            </p:cNvCxnSpPr>
            <p:nvPr/>
          </p:nvCxnSpPr>
          <p:spPr>
            <a:xfrm>
              <a:off x="4065439" y="3376406"/>
              <a:ext cx="4317064" cy="1224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矢印: 上下 15">
              <a:extLst>
                <a:ext uri="{FF2B5EF4-FFF2-40B4-BE49-F238E27FC236}">
                  <a16:creationId xmlns:a16="http://schemas.microsoft.com/office/drawing/2014/main" id="{77750368-0B76-4604-93B8-42514BDFEB98}"/>
                </a:ext>
              </a:extLst>
            </p:cNvPr>
            <p:cNvSpPr/>
            <p:nvPr/>
          </p:nvSpPr>
          <p:spPr>
            <a:xfrm>
              <a:off x="7956718" y="2483654"/>
              <a:ext cx="425785" cy="879910"/>
            </a:xfrm>
            <a:prstGeom prst="up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0374F319-748F-495E-8333-B552DB807E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6411" y="2496495"/>
              <a:ext cx="2740005" cy="7597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9658F861-9175-442A-817B-D9FE065CED59}"/>
                </a:ext>
              </a:extLst>
            </p:cNvPr>
            <p:cNvSpPr txBox="1"/>
            <p:nvPr/>
          </p:nvSpPr>
          <p:spPr>
            <a:xfrm>
              <a:off x="7620738" y="2683908"/>
              <a:ext cx="1097743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kumimoji="1" lang="ja-JP" altLang="en-US" sz="2400" dirty="0">
                  <a:latin typeface="HGS創英角ﾎﾟｯﾌﾟ体" panose="040B0A00000000000000" pitchFamily="50" charset="-128"/>
                  <a:ea typeface="HGS創英角ﾎﾟｯﾌﾟ体" panose="040B0A00000000000000" pitchFamily="50" charset="-128"/>
                </a:rPr>
                <a:t>のれん</a:t>
              </a:r>
            </a:p>
          </p:txBody>
        </p:sp>
      </p:grp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6AC0457-6EC9-4F8C-ADE7-A81C037A626B}"/>
              </a:ext>
            </a:extLst>
          </p:cNvPr>
          <p:cNvSpPr txBox="1"/>
          <p:nvPr/>
        </p:nvSpPr>
        <p:spPr>
          <a:xfrm>
            <a:off x="3727480" y="688647"/>
            <a:ext cx="5269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取引価格</a:t>
            </a:r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ー買収先企業の純資産</a:t>
            </a:r>
            <a:endParaRPr kumimoji="1"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次の値と等しい 2">
            <a:extLst>
              <a:ext uri="{FF2B5EF4-FFF2-40B4-BE49-F238E27FC236}">
                <a16:creationId xmlns:a16="http://schemas.microsoft.com/office/drawing/2014/main" id="{EE19D5E9-3574-4712-ADB1-5DAA4F0B6796}"/>
              </a:ext>
            </a:extLst>
          </p:cNvPr>
          <p:cNvSpPr/>
          <p:nvPr/>
        </p:nvSpPr>
        <p:spPr>
          <a:xfrm>
            <a:off x="2830308" y="821429"/>
            <a:ext cx="720080" cy="357076"/>
          </a:xfrm>
          <a:prstGeom prst="mathEqua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2159AA7-BA27-F460-452A-B2E259C8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104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070103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B27074B-5817-4280-B11F-41190EE1DEC5}"/>
              </a:ext>
            </a:extLst>
          </p:cNvPr>
          <p:cNvSpPr txBox="1"/>
          <p:nvPr/>
        </p:nvSpPr>
        <p:spPr>
          <a:xfrm>
            <a:off x="539552" y="502752"/>
            <a:ext cx="18002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のれん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4B61DB1-5416-46F7-945A-B6B185AB7C52}"/>
              </a:ext>
            </a:extLst>
          </p:cNvPr>
          <p:cNvGrpSpPr/>
          <p:nvPr/>
        </p:nvGrpSpPr>
        <p:grpSpPr>
          <a:xfrm>
            <a:off x="323528" y="1446135"/>
            <a:ext cx="6196767" cy="4778317"/>
            <a:chOff x="709219" y="1305480"/>
            <a:chExt cx="6196767" cy="4211752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BDA2138-EEB2-4321-AB0D-1C475A2E84CB}"/>
                </a:ext>
              </a:extLst>
            </p:cNvPr>
            <p:cNvSpPr/>
            <p:nvPr/>
          </p:nvSpPr>
          <p:spPr>
            <a:xfrm>
              <a:off x="709219" y="3321704"/>
              <a:ext cx="1870955" cy="214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純資産</a:t>
              </a:r>
              <a:endParaRPr kumimoji="1" lang="ja-JP" altLang="en-US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9" name="四角形: 角を丸くする 8">
              <a:extLst>
                <a:ext uri="{FF2B5EF4-FFF2-40B4-BE49-F238E27FC236}">
                  <a16:creationId xmlns:a16="http://schemas.microsoft.com/office/drawing/2014/main" id="{85D61880-AFAE-48A2-82C5-8893CBDB3C23}"/>
                </a:ext>
              </a:extLst>
            </p:cNvPr>
            <p:cNvSpPr/>
            <p:nvPr/>
          </p:nvSpPr>
          <p:spPr>
            <a:xfrm>
              <a:off x="3860152" y="1385085"/>
              <a:ext cx="2086581" cy="413214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ja-JP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endParaRPr lang="en-US" altLang="ja-JP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endParaRPr lang="en-US" altLang="ja-JP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r>
                <a:rPr lang="ja-JP" altLang="en-US" sz="3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取引価格</a:t>
              </a:r>
              <a:endParaRPr lang="en-US" altLang="ja-JP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endParaRPr lang="en-US" altLang="ja-JP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endParaRPr lang="en-US" altLang="ja-JP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80FB688E-CD0B-4723-A217-DE2760157E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0174" y="1305480"/>
              <a:ext cx="1441413" cy="202456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A1FD6AFB-95A6-4C66-B2B5-3FD0DED33C26}"/>
                </a:ext>
              </a:extLst>
            </p:cNvPr>
            <p:cNvCxnSpPr>
              <a:cxnSpLocks/>
            </p:cNvCxnSpPr>
            <p:nvPr/>
          </p:nvCxnSpPr>
          <p:spPr>
            <a:xfrm>
              <a:off x="2582992" y="3323922"/>
              <a:ext cx="4317064" cy="1224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矢印: 上下 15">
              <a:extLst>
                <a:ext uri="{FF2B5EF4-FFF2-40B4-BE49-F238E27FC236}">
                  <a16:creationId xmlns:a16="http://schemas.microsoft.com/office/drawing/2014/main" id="{77750368-0B76-4604-93B8-42514BDFEB98}"/>
                </a:ext>
              </a:extLst>
            </p:cNvPr>
            <p:cNvSpPr/>
            <p:nvPr/>
          </p:nvSpPr>
          <p:spPr>
            <a:xfrm>
              <a:off x="6480201" y="1362588"/>
              <a:ext cx="425785" cy="1967454"/>
            </a:xfrm>
            <a:prstGeom prst="up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0374F319-748F-495E-8333-B552DB807E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7944" y="1340768"/>
              <a:ext cx="2740005" cy="7597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98CBFD4-0C76-47F2-BF45-A7EA9C1D4407}"/>
              </a:ext>
            </a:extLst>
          </p:cNvPr>
          <p:cNvSpPr txBox="1"/>
          <p:nvPr/>
        </p:nvSpPr>
        <p:spPr>
          <a:xfrm>
            <a:off x="6732240" y="1486170"/>
            <a:ext cx="1800200" cy="21870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ブランド力</a:t>
            </a:r>
            <a:endParaRPr kumimoji="1" lang="en-US" altLang="ja-JP" sz="2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技術力</a:t>
            </a:r>
            <a:endParaRPr lang="en-US" altLang="ja-JP" sz="2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人材</a:t>
            </a:r>
            <a:endParaRPr kumimoji="1" lang="en-US" altLang="ja-JP" sz="2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ノウハウ</a:t>
            </a:r>
            <a:endParaRPr kumimoji="1" lang="en-US" altLang="ja-JP" sz="2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情報</a:t>
            </a:r>
            <a:endParaRPr kumimoji="1" lang="en-US" altLang="ja-JP" sz="2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シナジー効果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E81EB65-438D-1A95-EBAD-4FE65FFFE760}"/>
              </a:ext>
            </a:extLst>
          </p:cNvPr>
          <p:cNvSpPr txBox="1"/>
          <p:nvPr/>
        </p:nvSpPr>
        <p:spPr>
          <a:xfrm>
            <a:off x="250267" y="3303919"/>
            <a:ext cx="180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（買収先企業）</a:t>
            </a:r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A063F81C-A6AB-1A73-CFEB-B0B733832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105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115577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755576" y="3356992"/>
            <a:ext cx="324036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665A2E6-450A-4362-8A9A-1431A22CC334}"/>
              </a:ext>
            </a:extLst>
          </p:cNvPr>
          <p:cNvSpPr txBox="1"/>
          <p:nvPr/>
        </p:nvSpPr>
        <p:spPr>
          <a:xfrm>
            <a:off x="5580112" y="7007348"/>
            <a:ext cx="215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>
                <a:hlinkClick r:id="rId2" tooltip="http://01.gatag.net/tag/ããã¹"/>
              </a:rPr>
              <a:t>この写真</a:t>
            </a:r>
            <a:r>
              <a:rPr lang="ja-JP" altLang="en-US" sz="900"/>
              <a:t> の作成者 不明な作成者 は </a:t>
            </a:r>
            <a:r>
              <a:rPr lang="ja-JP" altLang="en-US" sz="900">
                <a:hlinkClick r:id="rId3" tooltip="https://creativecommons.org/licenses/by-sa/3.0/"/>
              </a:rPr>
              <a:t>CC BY-SA</a:t>
            </a:r>
            <a:r>
              <a:rPr lang="ja-JP" altLang="en-US" sz="900"/>
              <a:t> のライセンスを許諾されています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24FBA6F-F077-4BE1-A767-6FA4DECC61D8}"/>
              </a:ext>
            </a:extLst>
          </p:cNvPr>
          <p:cNvSpPr txBox="1"/>
          <p:nvPr/>
        </p:nvSpPr>
        <p:spPr>
          <a:xfrm>
            <a:off x="467544" y="1349922"/>
            <a:ext cx="8408442" cy="2308324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企業が保有する固定資産の収益性が低下して、投資回収可能額が帳簿上の価格を下回った場合、その</a:t>
            </a:r>
            <a:r>
              <a:rPr kumimoji="1" lang="ja-JP" altLang="en-US" sz="3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下落分</a:t>
            </a:r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を損失として、損益計算書に反映したもの。</a:t>
            </a:r>
            <a:endParaRPr kumimoji="1"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45AC9D6-25AB-4B2A-BEEC-0D10CAF7101B}"/>
              </a:ext>
            </a:extLst>
          </p:cNvPr>
          <p:cNvSpPr txBox="1"/>
          <p:nvPr/>
        </p:nvSpPr>
        <p:spPr>
          <a:xfrm>
            <a:off x="395536" y="407072"/>
            <a:ext cx="2547509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減損損失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50BBF63-4726-4010-8D71-1EC9BA0B6F39}"/>
              </a:ext>
            </a:extLst>
          </p:cNvPr>
          <p:cNvSpPr txBox="1"/>
          <p:nvPr/>
        </p:nvSpPr>
        <p:spPr>
          <a:xfrm>
            <a:off x="454786" y="4005064"/>
            <a:ext cx="8408442" cy="2308324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対象となる資産</a:t>
            </a:r>
            <a:r>
              <a:rPr lang="en-US" altLang="ja-JP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</a:p>
          <a:p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・土地や建物などの有形固定資産</a:t>
            </a:r>
            <a:endParaRPr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・特許権などの知的財産権</a:t>
            </a:r>
            <a:endParaRPr kumimoji="1"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・企業買収などで発生する</a:t>
            </a:r>
            <a:r>
              <a:rPr lang="ja-JP" altLang="en-US" sz="3600" dirty="0">
                <a:solidFill>
                  <a:srgbClr val="92D05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「のれん」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など</a:t>
            </a:r>
            <a:endParaRPr kumimoji="1"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049B042-0D19-5F83-D0DC-972127ABB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106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6096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755576" y="3356992"/>
            <a:ext cx="324036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665A2E6-450A-4362-8A9A-1431A22CC334}"/>
              </a:ext>
            </a:extLst>
          </p:cNvPr>
          <p:cNvSpPr txBox="1"/>
          <p:nvPr/>
        </p:nvSpPr>
        <p:spPr>
          <a:xfrm>
            <a:off x="5580112" y="7007348"/>
            <a:ext cx="2152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900">
                <a:hlinkClick r:id="rId2" tooltip="http://01.gatag.net/tag/ããã¹"/>
              </a:rPr>
              <a:t>この写真</a:t>
            </a:r>
            <a:r>
              <a:rPr lang="ja-JP" altLang="en-US" sz="900"/>
              <a:t> の作成者 不明な作成者 は </a:t>
            </a:r>
            <a:r>
              <a:rPr lang="ja-JP" altLang="en-US" sz="900">
                <a:hlinkClick r:id="rId3" tooltip="https://creativecommons.org/licenses/by-sa/3.0/"/>
              </a:rPr>
              <a:t>CC BY-SA</a:t>
            </a:r>
            <a:r>
              <a:rPr lang="ja-JP" altLang="en-US" sz="900"/>
              <a:t> のライセンスを許諾されています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24FBA6F-F077-4BE1-A767-6FA4DECC61D8}"/>
              </a:ext>
            </a:extLst>
          </p:cNvPr>
          <p:cNvSpPr txBox="1"/>
          <p:nvPr/>
        </p:nvSpPr>
        <p:spPr>
          <a:xfrm>
            <a:off x="1294922" y="1375902"/>
            <a:ext cx="3565110" cy="646331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買ったときの価格</a:t>
            </a:r>
            <a:endParaRPr kumimoji="1"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7F52EB0-5DE7-4102-BB14-962FBB55353C}"/>
              </a:ext>
            </a:extLst>
          </p:cNvPr>
          <p:cNvSpPr/>
          <p:nvPr/>
        </p:nvSpPr>
        <p:spPr>
          <a:xfrm>
            <a:off x="574842" y="476672"/>
            <a:ext cx="2196958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減損損失</a:t>
            </a:r>
          </a:p>
        </p:txBody>
      </p:sp>
      <p:sp>
        <p:nvSpPr>
          <p:cNvPr id="2" name="次の値と等しい 1">
            <a:extLst>
              <a:ext uri="{FF2B5EF4-FFF2-40B4-BE49-F238E27FC236}">
                <a16:creationId xmlns:a16="http://schemas.microsoft.com/office/drawing/2014/main" id="{8515392A-5514-4C46-A871-01CEED6F6E49}"/>
              </a:ext>
            </a:extLst>
          </p:cNvPr>
          <p:cNvSpPr/>
          <p:nvPr/>
        </p:nvSpPr>
        <p:spPr>
          <a:xfrm>
            <a:off x="574842" y="1486446"/>
            <a:ext cx="720080" cy="504056"/>
          </a:xfrm>
          <a:prstGeom prst="mathEqual">
            <a:avLst>
              <a:gd name="adj1" fmla="val 23520"/>
              <a:gd name="adj2" fmla="val 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減算記号 4">
            <a:extLst>
              <a:ext uri="{FF2B5EF4-FFF2-40B4-BE49-F238E27FC236}">
                <a16:creationId xmlns:a16="http://schemas.microsoft.com/office/drawing/2014/main" id="{8ECA1CC5-E1E2-4992-9764-0C21317B7A66}"/>
              </a:ext>
            </a:extLst>
          </p:cNvPr>
          <p:cNvSpPr/>
          <p:nvPr/>
        </p:nvSpPr>
        <p:spPr>
          <a:xfrm>
            <a:off x="4860032" y="1429952"/>
            <a:ext cx="720080" cy="576064"/>
          </a:xfrm>
          <a:prstGeom prst="mathMinu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52FBCAD-3A19-4C43-93FD-25DABF949AB0}"/>
              </a:ext>
            </a:extLst>
          </p:cNvPr>
          <p:cNvSpPr txBox="1"/>
          <p:nvPr/>
        </p:nvSpPr>
        <p:spPr>
          <a:xfrm>
            <a:off x="5616831" y="1359685"/>
            <a:ext cx="2952327" cy="646331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回収可能価額</a:t>
            </a:r>
            <a:endParaRPr kumimoji="1"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9616AB5E-A94A-4186-BB15-75D2989EB4E8}"/>
              </a:ext>
            </a:extLst>
          </p:cNvPr>
          <p:cNvSpPr/>
          <p:nvPr/>
        </p:nvSpPr>
        <p:spPr>
          <a:xfrm>
            <a:off x="1139287" y="2560028"/>
            <a:ext cx="2088232" cy="3605276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買ったときの価格</a:t>
            </a:r>
            <a:endParaRPr kumimoji="1"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＝現在の</a:t>
            </a:r>
            <a:endParaRPr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簿価</a:t>
            </a:r>
            <a:endParaRPr kumimoji="1"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96120B6B-4737-40A0-8C73-9FCFDBE4EBFC}"/>
              </a:ext>
            </a:extLst>
          </p:cNvPr>
          <p:cNvSpPr/>
          <p:nvPr/>
        </p:nvSpPr>
        <p:spPr>
          <a:xfrm>
            <a:off x="5270118" y="4653136"/>
            <a:ext cx="2088232" cy="151216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回収可能</a:t>
            </a:r>
            <a:endParaRPr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価額</a:t>
            </a:r>
            <a:endParaRPr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＝新たな</a:t>
            </a:r>
            <a:endParaRPr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簿価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528A4AF-8C66-4B10-9144-D03C9C843FDE}"/>
              </a:ext>
            </a:extLst>
          </p:cNvPr>
          <p:cNvSpPr txBox="1"/>
          <p:nvPr/>
        </p:nvSpPr>
        <p:spPr>
          <a:xfrm>
            <a:off x="5197228" y="2492896"/>
            <a:ext cx="2088232" cy="1223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33B06EBE-CD83-4A39-9D60-E0D9EA26443A}"/>
              </a:ext>
            </a:extLst>
          </p:cNvPr>
          <p:cNvSpPr/>
          <p:nvPr/>
        </p:nvSpPr>
        <p:spPr>
          <a:xfrm>
            <a:off x="5197228" y="2560028"/>
            <a:ext cx="2200858" cy="2093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減損損失</a:t>
            </a:r>
            <a:endParaRPr kumimoji="1" lang="ja-JP" altLang="en-US" sz="4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73357A51-CD1D-452D-A9C4-45C194D0AADD}"/>
              </a:ext>
            </a:extLst>
          </p:cNvPr>
          <p:cNvSpPr/>
          <p:nvPr/>
        </p:nvSpPr>
        <p:spPr>
          <a:xfrm rot="2551590" flipV="1">
            <a:off x="2766835" y="3549631"/>
            <a:ext cx="3003703" cy="194231"/>
          </a:xfrm>
          <a:prstGeom prst="rightArrow">
            <a:avLst>
              <a:gd name="adj1" fmla="val 50642"/>
              <a:gd name="adj2" fmla="val 500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720CECBA-1DA9-4166-8FB7-75478D6C4D3E}"/>
              </a:ext>
            </a:extLst>
          </p:cNvPr>
          <p:cNvCxnSpPr/>
          <p:nvPr/>
        </p:nvCxnSpPr>
        <p:spPr>
          <a:xfrm>
            <a:off x="2915816" y="2560027"/>
            <a:ext cx="2592288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0CEB8E0A-961D-05F3-56F0-06DB00191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107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6654728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B27074B-5817-4280-B11F-41190EE1DEC5}"/>
              </a:ext>
            </a:extLst>
          </p:cNvPr>
          <p:cNvSpPr txBox="1"/>
          <p:nvPr/>
        </p:nvSpPr>
        <p:spPr>
          <a:xfrm>
            <a:off x="539552" y="502752"/>
            <a:ext cx="1800200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のれん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4B61DB1-5416-46F7-945A-B6B185AB7C52}"/>
              </a:ext>
            </a:extLst>
          </p:cNvPr>
          <p:cNvGrpSpPr/>
          <p:nvPr/>
        </p:nvGrpSpPr>
        <p:grpSpPr>
          <a:xfrm>
            <a:off x="323528" y="1446135"/>
            <a:ext cx="6196767" cy="4778317"/>
            <a:chOff x="709219" y="1305480"/>
            <a:chExt cx="6196767" cy="4211752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BDA2138-EEB2-4321-AB0D-1C475A2E84CB}"/>
                </a:ext>
              </a:extLst>
            </p:cNvPr>
            <p:cNvSpPr/>
            <p:nvPr/>
          </p:nvSpPr>
          <p:spPr>
            <a:xfrm>
              <a:off x="709219" y="3321704"/>
              <a:ext cx="1870955" cy="214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純資産</a:t>
              </a:r>
              <a:endParaRPr kumimoji="1" lang="ja-JP" altLang="en-US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9" name="四角形: 角を丸くする 8">
              <a:extLst>
                <a:ext uri="{FF2B5EF4-FFF2-40B4-BE49-F238E27FC236}">
                  <a16:creationId xmlns:a16="http://schemas.microsoft.com/office/drawing/2014/main" id="{85D61880-AFAE-48A2-82C5-8893CBDB3C23}"/>
                </a:ext>
              </a:extLst>
            </p:cNvPr>
            <p:cNvSpPr/>
            <p:nvPr/>
          </p:nvSpPr>
          <p:spPr>
            <a:xfrm>
              <a:off x="3860152" y="1385085"/>
              <a:ext cx="2086581" cy="413214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ja-JP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endParaRPr lang="en-US" altLang="ja-JP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endParaRPr lang="en-US" altLang="ja-JP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r>
                <a:rPr lang="ja-JP" altLang="en-US" sz="3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取引価格</a:t>
              </a:r>
              <a:endParaRPr lang="en-US" altLang="ja-JP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endParaRPr lang="en-US" altLang="ja-JP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endParaRPr lang="en-US" altLang="ja-JP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80FB688E-CD0B-4723-A217-DE2760157E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0174" y="1305480"/>
              <a:ext cx="1441413" cy="2024562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A1FD6AFB-95A6-4C66-B2B5-3FD0DED33C26}"/>
                </a:ext>
              </a:extLst>
            </p:cNvPr>
            <p:cNvCxnSpPr>
              <a:cxnSpLocks/>
            </p:cNvCxnSpPr>
            <p:nvPr/>
          </p:nvCxnSpPr>
          <p:spPr>
            <a:xfrm>
              <a:off x="2582992" y="3323922"/>
              <a:ext cx="4317064" cy="1224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矢印: 上下 15">
              <a:extLst>
                <a:ext uri="{FF2B5EF4-FFF2-40B4-BE49-F238E27FC236}">
                  <a16:creationId xmlns:a16="http://schemas.microsoft.com/office/drawing/2014/main" id="{77750368-0B76-4604-93B8-42514BDFEB98}"/>
                </a:ext>
              </a:extLst>
            </p:cNvPr>
            <p:cNvSpPr/>
            <p:nvPr/>
          </p:nvSpPr>
          <p:spPr>
            <a:xfrm>
              <a:off x="6480201" y="1362588"/>
              <a:ext cx="425785" cy="1967454"/>
            </a:xfrm>
            <a:prstGeom prst="up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0374F319-748F-495E-8333-B552DB807E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67944" y="1340768"/>
              <a:ext cx="2740005" cy="7597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98CBFD4-0C76-47F2-BF45-A7EA9C1D4407}"/>
              </a:ext>
            </a:extLst>
          </p:cNvPr>
          <p:cNvSpPr txBox="1"/>
          <p:nvPr/>
        </p:nvSpPr>
        <p:spPr>
          <a:xfrm>
            <a:off x="6732240" y="1486170"/>
            <a:ext cx="1800200" cy="21870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ブランド力</a:t>
            </a:r>
            <a:endParaRPr kumimoji="1" lang="en-US" altLang="ja-JP" sz="2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技術力</a:t>
            </a:r>
            <a:endParaRPr lang="en-US" altLang="ja-JP" sz="2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人材</a:t>
            </a:r>
            <a:endParaRPr kumimoji="1" lang="en-US" altLang="ja-JP" sz="2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ノウハウ</a:t>
            </a:r>
            <a:endParaRPr kumimoji="1" lang="en-US" altLang="ja-JP" sz="2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情報</a:t>
            </a:r>
            <a:endParaRPr kumimoji="1" lang="en-US" altLang="ja-JP" sz="2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シナジー効果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E81EB65-438D-1A95-EBAD-4FE65FFFE760}"/>
              </a:ext>
            </a:extLst>
          </p:cNvPr>
          <p:cNvSpPr txBox="1"/>
          <p:nvPr/>
        </p:nvSpPr>
        <p:spPr>
          <a:xfrm>
            <a:off x="250267" y="3303919"/>
            <a:ext cx="1800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（買収先企業）</a:t>
            </a:r>
            <a:endParaRPr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DB7671E-70EC-118D-C67F-D71E0B941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108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4938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699E72-D983-4AAA-87EF-4A3B4AF2CFA1}"/>
              </a:ext>
            </a:extLst>
          </p:cNvPr>
          <p:cNvSpPr txBox="1"/>
          <p:nvPr/>
        </p:nvSpPr>
        <p:spPr>
          <a:xfrm>
            <a:off x="238911" y="322316"/>
            <a:ext cx="7164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『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決算書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』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≒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『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財務諸表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』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３表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です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24D9A39-8D26-4A04-8CCE-467D099EE796}"/>
              </a:ext>
            </a:extLst>
          </p:cNvPr>
          <p:cNvSpPr/>
          <p:nvPr/>
        </p:nvSpPr>
        <p:spPr>
          <a:xfrm>
            <a:off x="1355708" y="3979006"/>
            <a:ext cx="5138223" cy="707886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貸借対照表（ＢＳ）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F18C7F-D3DD-478E-9394-5CEF2CC9A136}"/>
              </a:ext>
            </a:extLst>
          </p:cNvPr>
          <p:cNvSpPr/>
          <p:nvPr/>
        </p:nvSpPr>
        <p:spPr>
          <a:xfrm>
            <a:off x="1357103" y="1237337"/>
            <a:ext cx="6236381" cy="1331917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損益計算書（ＰＬ）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3937041-3005-4A1B-958B-920D04DA7E44}"/>
              </a:ext>
            </a:extLst>
          </p:cNvPr>
          <p:cNvSpPr/>
          <p:nvPr/>
        </p:nvSpPr>
        <p:spPr>
          <a:xfrm>
            <a:off x="1333750" y="5251461"/>
            <a:ext cx="7253256" cy="745539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キャッシュフロー計算書（ＣＦ）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755CC81-8905-433D-B52C-ACF5D300CEC4}"/>
              </a:ext>
            </a:extLst>
          </p:cNvPr>
          <p:cNvSpPr txBox="1"/>
          <p:nvPr/>
        </p:nvSpPr>
        <p:spPr>
          <a:xfrm>
            <a:off x="542964" y="1539920"/>
            <a:ext cx="64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①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7911305-93F8-4885-9CA0-358DBD0FACE9}"/>
              </a:ext>
            </a:extLst>
          </p:cNvPr>
          <p:cNvSpPr txBox="1"/>
          <p:nvPr/>
        </p:nvSpPr>
        <p:spPr>
          <a:xfrm>
            <a:off x="542963" y="3979006"/>
            <a:ext cx="64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②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2C3465-6BE3-4C09-9395-518E340E1ECE}"/>
              </a:ext>
            </a:extLst>
          </p:cNvPr>
          <p:cNvSpPr txBox="1"/>
          <p:nvPr/>
        </p:nvSpPr>
        <p:spPr>
          <a:xfrm>
            <a:off x="556995" y="5350670"/>
            <a:ext cx="64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③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F1429A5-871C-F633-BCCE-879BAED9F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0533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755576" y="3356992"/>
            <a:ext cx="324036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24FBA6F-F077-4BE1-A767-6FA4DECC61D8}"/>
              </a:ext>
            </a:extLst>
          </p:cNvPr>
          <p:cNvSpPr txBox="1"/>
          <p:nvPr/>
        </p:nvSpPr>
        <p:spPr>
          <a:xfrm>
            <a:off x="425105" y="2677495"/>
            <a:ext cx="8856984" cy="1384995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償却期間を２０年以内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として、企業が自分で決定します。</a:t>
            </a:r>
            <a:endParaRPr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定額で毎年償却していく定額法が一般的です。</a:t>
            </a:r>
            <a:endParaRPr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費用は、「</a:t>
            </a:r>
            <a:r>
              <a:rPr lang="ja-JP" altLang="en-US" sz="2800" dirty="0">
                <a:solidFill>
                  <a:schemeClr val="accent6">
                    <a:lumMod val="5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販売費・一般管理費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」として計上されます。</a:t>
            </a:r>
            <a:endParaRPr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221EECA2-EA6C-4AA9-BA12-0065B4F8DC76}"/>
              </a:ext>
            </a:extLst>
          </p:cNvPr>
          <p:cNvSpPr/>
          <p:nvPr/>
        </p:nvSpPr>
        <p:spPr>
          <a:xfrm>
            <a:off x="263341" y="2006957"/>
            <a:ext cx="2699288" cy="51049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日本会計基準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65A673B-2891-4757-A54C-3654E878014B}"/>
              </a:ext>
            </a:extLst>
          </p:cNvPr>
          <p:cNvSpPr txBox="1"/>
          <p:nvPr/>
        </p:nvSpPr>
        <p:spPr>
          <a:xfrm>
            <a:off x="486016" y="5229200"/>
            <a:ext cx="7632848" cy="1384995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償却は行いません。</a:t>
            </a:r>
            <a:endParaRPr lang="en-US" altLang="ja-JP" sz="28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のれんの価値が著しく低下したという事態になれば「</a:t>
            </a:r>
            <a:r>
              <a:rPr lang="ja-JP" altLang="en-US" sz="2800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減損損失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」にて処理を行います。</a:t>
            </a:r>
            <a:endParaRPr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5F4BE6A-B9BE-4410-8E3D-F8CE5606772B}"/>
              </a:ext>
            </a:extLst>
          </p:cNvPr>
          <p:cNvSpPr txBox="1"/>
          <p:nvPr/>
        </p:nvSpPr>
        <p:spPr>
          <a:xfrm>
            <a:off x="486017" y="722219"/>
            <a:ext cx="1781728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のれん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FA45EAC-FF5F-4F00-AC0E-9F6A43E8C385}"/>
              </a:ext>
            </a:extLst>
          </p:cNvPr>
          <p:cNvSpPr txBox="1"/>
          <p:nvPr/>
        </p:nvSpPr>
        <p:spPr>
          <a:xfrm>
            <a:off x="2361671" y="814551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の償却</a:t>
            </a:r>
            <a:endParaRPr kumimoji="1" lang="ja-JP" altLang="en-US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B45F883-F3B7-4A19-BE14-56E4266D0421}"/>
              </a:ext>
            </a:extLst>
          </p:cNvPr>
          <p:cNvSpPr txBox="1"/>
          <p:nvPr/>
        </p:nvSpPr>
        <p:spPr>
          <a:xfrm>
            <a:off x="138832" y="166849"/>
            <a:ext cx="2242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膨れ上がった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A262DB51-265C-4410-BEA6-96DA66969541}"/>
              </a:ext>
            </a:extLst>
          </p:cNvPr>
          <p:cNvGrpSpPr/>
          <p:nvPr/>
        </p:nvGrpSpPr>
        <p:grpSpPr>
          <a:xfrm>
            <a:off x="263341" y="4221088"/>
            <a:ext cx="5355706" cy="913962"/>
            <a:chOff x="278158" y="3997980"/>
            <a:chExt cx="5355706" cy="913962"/>
          </a:xfrm>
        </p:grpSpPr>
        <p:sp>
          <p:nvSpPr>
            <p:cNvPr id="10" name="四角形: 角を丸くする 9">
              <a:extLst>
                <a:ext uri="{FF2B5EF4-FFF2-40B4-BE49-F238E27FC236}">
                  <a16:creationId xmlns:a16="http://schemas.microsoft.com/office/drawing/2014/main" id="{48C86BF4-4F72-4233-9F99-410A8C58DFF4}"/>
                </a:ext>
              </a:extLst>
            </p:cNvPr>
            <p:cNvSpPr/>
            <p:nvPr/>
          </p:nvSpPr>
          <p:spPr>
            <a:xfrm>
              <a:off x="278158" y="3997980"/>
              <a:ext cx="4590256" cy="913962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kumimoji="1" lang="ja-JP" altLang="en-US" sz="28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国際会計基準（ＩＦＲＳ基準）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11C3799E-C5E3-45FD-A7DF-F2E17E5DBBC4}"/>
                </a:ext>
              </a:extLst>
            </p:cNvPr>
            <p:cNvSpPr txBox="1"/>
            <p:nvPr/>
          </p:nvSpPr>
          <p:spPr>
            <a:xfrm>
              <a:off x="1043608" y="4531880"/>
              <a:ext cx="4590256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400" b="0" i="0" dirty="0">
                  <a:solidFill>
                    <a:srgbClr val="333333"/>
                  </a:solidFill>
                  <a:effectLst/>
                  <a:latin typeface="Arial" panose="020B0604020202020204" pitchFamily="34" charset="0"/>
                </a:rPr>
                <a:t>International Financial Reporting Standards</a:t>
              </a:r>
              <a:endParaRPr lang="ja-JP" altLang="en-US" sz="1400" dirty="0"/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ED1B8D5-C704-A3C8-E33B-81514679A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109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7875830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B27074B-5817-4280-B11F-41190EE1DEC5}"/>
              </a:ext>
            </a:extLst>
          </p:cNvPr>
          <p:cNvSpPr txBox="1"/>
          <p:nvPr/>
        </p:nvSpPr>
        <p:spPr>
          <a:xfrm>
            <a:off x="323529" y="280891"/>
            <a:ext cx="1440159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のれん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BDA2138-EEB2-4321-AB0D-1C475A2E84CB}"/>
              </a:ext>
            </a:extLst>
          </p:cNvPr>
          <p:cNvSpPr/>
          <p:nvPr/>
        </p:nvSpPr>
        <p:spPr>
          <a:xfrm>
            <a:off x="404817" y="4582564"/>
            <a:ext cx="1142847" cy="1786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純資産</a:t>
            </a:r>
            <a:endParaRPr kumimoji="1" lang="ja-JP" altLang="en-US" sz="2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A1FD6AFB-95A6-4C66-B2B5-3FD0DED33C26}"/>
              </a:ext>
            </a:extLst>
          </p:cNvPr>
          <p:cNvCxnSpPr>
            <a:cxnSpLocks/>
          </p:cNvCxnSpPr>
          <p:nvPr/>
        </p:nvCxnSpPr>
        <p:spPr>
          <a:xfrm flipV="1">
            <a:off x="1481123" y="4577878"/>
            <a:ext cx="2590314" cy="1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1B20BF5-3810-4AE8-94A1-DA2E60F25674}"/>
              </a:ext>
            </a:extLst>
          </p:cNvPr>
          <p:cNvSpPr/>
          <p:nvPr/>
        </p:nvSpPr>
        <p:spPr>
          <a:xfrm>
            <a:off x="2388221" y="4563390"/>
            <a:ext cx="1443387" cy="1786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残るもの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5C81C9E-9734-45AC-B2DD-1CC13D83AF92}"/>
              </a:ext>
            </a:extLst>
          </p:cNvPr>
          <p:cNvSpPr/>
          <p:nvPr/>
        </p:nvSpPr>
        <p:spPr>
          <a:xfrm>
            <a:off x="2388221" y="2060853"/>
            <a:ext cx="1417858" cy="251702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のれん</a:t>
            </a:r>
            <a:endParaRPr kumimoji="1" lang="en-US" altLang="ja-JP" sz="24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8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６１８</a:t>
            </a:r>
            <a:r>
              <a:rPr kumimoji="1" lang="ja-JP" altLang="en-US" sz="16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億</a:t>
            </a:r>
            <a:r>
              <a:rPr lang="ja-JP" altLang="en-US" sz="16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円</a:t>
            </a:r>
            <a:endParaRPr kumimoji="1" lang="ja-JP" altLang="en-US" sz="1600" dirty="0">
              <a:solidFill>
                <a:schemeClr val="tx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32031C42-6FDC-4054-8566-DB3D299A692A}"/>
              </a:ext>
            </a:extLst>
          </p:cNvPr>
          <p:cNvSpPr/>
          <p:nvPr/>
        </p:nvSpPr>
        <p:spPr>
          <a:xfrm>
            <a:off x="5076056" y="4889825"/>
            <a:ext cx="2664296" cy="9361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国際会計基準</a:t>
            </a:r>
            <a:br>
              <a:rPr kumimoji="1"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</a:br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（ＩＦＲＳ基準）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712FC64-7BA0-40B8-8739-A17AF352EEB0}"/>
              </a:ext>
            </a:extLst>
          </p:cNvPr>
          <p:cNvSpPr txBox="1"/>
          <p:nvPr/>
        </p:nvSpPr>
        <p:spPr>
          <a:xfrm>
            <a:off x="5148064" y="5877272"/>
            <a:ext cx="45902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International Financial Reporting Standards</a:t>
            </a:r>
            <a:endParaRPr lang="ja-JP" altLang="en-US" sz="14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DFC1614-10ED-4D67-8E7E-4A048299DDC1}"/>
              </a:ext>
            </a:extLst>
          </p:cNvPr>
          <p:cNvSpPr txBox="1"/>
          <p:nvPr/>
        </p:nvSpPr>
        <p:spPr>
          <a:xfrm>
            <a:off x="4355976" y="427047"/>
            <a:ext cx="4590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※</a:t>
            </a:r>
            <a:r>
              <a:rPr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コカコーラボトラーズジャパンＨＤの場合　　　　　　　　</a:t>
            </a:r>
            <a:endParaRPr kumimoji="1" lang="ja-JP" altLang="en-US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CCC1F83C-7DF0-4C05-BA6E-B69F85C40E9A}"/>
              </a:ext>
            </a:extLst>
          </p:cNvPr>
          <p:cNvGrpSpPr/>
          <p:nvPr/>
        </p:nvGrpSpPr>
        <p:grpSpPr>
          <a:xfrm>
            <a:off x="1951504" y="1373509"/>
            <a:ext cx="6994728" cy="3192780"/>
            <a:chOff x="1835696" y="1062570"/>
            <a:chExt cx="6994728" cy="3192780"/>
          </a:xfrm>
        </p:grpSpPr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E5589DA3-A8C8-4E32-9C0C-3BA17B8FFFBD}"/>
                </a:ext>
              </a:extLst>
            </p:cNvPr>
            <p:cNvGrpSpPr/>
            <p:nvPr/>
          </p:nvGrpSpPr>
          <p:grpSpPr>
            <a:xfrm>
              <a:off x="2185784" y="1062570"/>
              <a:ext cx="6644640" cy="3192780"/>
              <a:chOff x="2051720" y="1139088"/>
              <a:chExt cx="6644640" cy="3192780"/>
            </a:xfrm>
          </p:grpSpPr>
          <p:pic>
            <p:nvPicPr>
              <p:cNvPr id="15" name="図 14">
                <a:extLst>
                  <a:ext uri="{FF2B5EF4-FFF2-40B4-BE49-F238E27FC236}">
                    <a16:creationId xmlns:a16="http://schemas.microsoft.com/office/drawing/2014/main" id="{0594F2C2-23FB-4A5F-B3A4-7909266DB0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709" t="21136" r="57953" b="50927"/>
              <a:stretch/>
            </p:blipFill>
            <p:spPr>
              <a:xfrm>
                <a:off x="2051720" y="1139088"/>
                <a:ext cx="6644640" cy="3192780"/>
              </a:xfrm>
              <a:prstGeom prst="rect">
                <a:avLst/>
              </a:prstGeom>
            </p:spPr>
          </p:pic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B545A856-5A10-4C80-8277-6E11FF86A088}"/>
                  </a:ext>
                </a:extLst>
              </p:cNvPr>
              <p:cNvSpPr txBox="1"/>
              <p:nvPr/>
            </p:nvSpPr>
            <p:spPr>
              <a:xfrm>
                <a:off x="2205688" y="2443167"/>
                <a:ext cx="6490672" cy="215793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endParaRPr kumimoji="1" lang="ja-JP" altLang="en-US" sz="900" dirty="0"/>
              </a:p>
            </p:txBody>
          </p:sp>
        </p:grp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D1C5A266-8838-47F8-B399-E32FBF2AF7BC}"/>
                </a:ext>
              </a:extLst>
            </p:cNvPr>
            <p:cNvSpPr txBox="1"/>
            <p:nvPr/>
          </p:nvSpPr>
          <p:spPr>
            <a:xfrm>
              <a:off x="1835696" y="1202724"/>
              <a:ext cx="216024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1" lang="ja-JP" altLang="en-US" sz="24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</a:rPr>
                <a:t>「損益計算書」</a:t>
              </a:r>
              <a:endParaRPr lang="ja-JP" altLang="en-US" sz="2400" dirty="0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9F6EB12-25F8-41F9-B25D-C9FBE3D88958}"/>
              </a:ext>
            </a:extLst>
          </p:cNvPr>
          <p:cNvSpPr txBox="1"/>
          <p:nvPr/>
        </p:nvSpPr>
        <p:spPr>
          <a:xfrm>
            <a:off x="184185" y="2288721"/>
            <a:ext cx="21028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2017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年に、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コカコーラウエストが、イーストを買収して、コカコーラボトラーズジャパンＨＤが誕生した際に発生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C255F38-F571-44AB-3E36-6642FC853582}"/>
              </a:ext>
            </a:extLst>
          </p:cNvPr>
          <p:cNvSpPr txBox="1"/>
          <p:nvPr/>
        </p:nvSpPr>
        <p:spPr>
          <a:xfrm>
            <a:off x="2287003" y="269057"/>
            <a:ext cx="2037299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減損損失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3DD4F06-0D79-842B-4F0C-34F0EAB14382}"/>
              </a:ext>
            </a:extLst>
          </p:cNvPr>
          <p:cNvSpPr txBox="1"/>
          <p:nvPr/>
        </p:nvSpPr>
        <p:spPr>
          <a:xfrm>
            <a:off x="1763688" y="280891"/>
            <a:ext cx="751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AEDA634-1EE7-59FA-04D0-5D76A8E10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110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000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E8130A5-D7E6-49F1-82ED-B21E09332E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76" t="24736" r="57536" b="39259"/>
          <a:stretch/>
        </p:blipFill>
        <p:spPr>
          <a:xfrm>
            <a:off x="497139" y="1556792"/>
            <a:ext cx="6416040" cy="411480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F7D30AC-D68D-4CB5-B49F-A11243AB1F6F}"/>
              </a:ext>
            </a:extLst>
          </p:cNvPr>
          <p:cNvSpPr txBox="1"/>
          <p:nvPr/>
        </p:nvSpPr>
        <p:spPr>
          <a:xfrm>
            <a:off x="608815" y="4046240"/>
            <a:ext cx="6416040" cy="1846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kumimoji="1" lang="ja-JP" altLang="en-US" sz="6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8D712C7-AAD6-45AB-A3C9-7FB1B87FA636}"/>
              </a:ext>
            </a:extLst>
          </p:cNvPr>
          <p:cNvSpPr txBox="1"/>
          <p:nvPr/>
        </p:nvSpPr>
        <p:spPr>
          <a:xfrm>
            <a:off x="467544" y="404664"/>
            <a:ext cx="6416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「貸借対照表」でも確認してみましょう！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A1899ED-AC5B-427C-939F-7AFB777F0AD7}"/>
              </a:ext>
            </a:extLst>
          </p:cNvPr>
          <p:cNvSpPr txBox="1"/>
          <p:nvPr/>
        </p:nvSpPr>
        <p:spPr>
          <a:xfrm>
            <a:off x="7136531" y="3461464"/>
            <a:ext cx="18676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確かに</a:t>
            </a:r>
            <a:endParaRPr kumimoji="1"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８８８億円ー</a:t>
            </a:r>
            <a:endParaRPr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２７０億円＝</a:t>
            </a:r>
            <a:endParaRPr kumimoji="1"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2800" b="1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６１８</a:t>
            </a:r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億円</a:t>
            </a:r>
            <a:endParaRPr kumimoji="1"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減っています。</a:t>
            </a:r>
            <a:endParaRPr kumimoji="1"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6D92291-E2AF-4A15-B8FC-D16FBEB001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27915" y="505059"/>
            <a:ext cx="1458885" cy="1406639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41C1236-87E6-468D-A388-7860D379FFCC}"/>
              </a:ext>
            </a:extLst>
          </p:cNvPr>
          <p:cNvSpPr txBox="1"/>
          <p:nvPr/>
        </p:nvSpPr>
        <p:spPr>
          <a:xfrm>
            <a:off x="6305364" y="5699714"/>
            <a:ext cx="262779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※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定期的な「償却」でなく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「減損損失」</a:t>
            </a:r>
            <a:r>
              <a:rPr lang="ja-JP" altLang="en-US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一発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分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" name="矢印: 下カーブ 7">
            <a:extLst>
              <a:ext uri="{FF2B5EF4-FFF2-40B4-BE49-F238E27FC236}">
                <a16:creationId xmlns:a16="http://schemas.microsoft.com/office/drawing/2014/main" id="{896125B0-14CE-FCCA-7211-A634034FED8D}"/>
              </a:ext>
            </a:extLst>
          </p:cNvPr>
          <p:cNvSpPr/>
          <p:nvPr/>
        </p:nvSpPr>
        <p:spPr>
          <a:xfrm>
            <a:off x="4716016" y="3645024"/>
            <a:ext cx="1835704" cy="401216"/>
          </a:xfrm>
          <a:prstGeom prst="curved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ACA41DB-3507-0D4E-6521-EB5D0F2EC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111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70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5" grpId="0" animBg="1"/>
      <p:bldP spid="8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26C6906A-6D32-4FA1-A958-831A2CE46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3" t="39920" r="64186" b="31101"/>
          <a:stretch/>
        </p:blipFill>
        <p:spPr>
          <a:xfrm>
            <a:off x="245438" y="332656"/>
            <a:ext cx="8653124" cy="568863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EB10E81-1FAA-4505-BA43-FB2FFFC54438}"/>
              </a:ext>
            </a:extLst>
          </p:cNvPr>
          <p:cNvSpPr txBox="1"/>
          <p:nvPr/>
        </p:nvSpPr>
        <p:spPr>
          <a:xfrm>
            <a:off x="5292080" y="6027545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“１９．３．１０　日経ヴェリタス掲載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6DD16C1C-9D71-45BF-85C4-8FA040401091}"/>
              </a:ext>
            </a:extLst>
          </p:cNvPr>
          <p:cNvSpPr/>
          <p:nvPr/>
        </p:nvSpPr>
        <p:spPr>
          <a:xfrm>
            <a:off x="4139952" y="3861048"/>
            <a:ext cx="2232248" cy="43204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矢印: 右 6">
            <a:extLst>
              <a:ext uri="{FF2B5EF4-FFF2-40B4-BE49-F238E27FC236}">
                <a16:creationId xmlns:a16="http://schemas.microsoft.com/office/drawing/2014/main" id="{22489D64-1CD2-4E2C-9F86-BA4E8FDE3511}"/>
              </a:ext>
            </a:extLst>
          </p:cNvPr>
          <p:cNvSpPr/>
          <p:nvPr/>
        </p:nvSpPr>
        <p:spPr>
          <a:xfrm rot="1127905">
            <a:off x="4440786" y="4677229"/>
            <a:ext cx="1702588" cy="211277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051ED3A3-2197-4791-9F18-D4540D0E83DF}"/>
              </a:ext>
            </a:extLst>
          </p:cNvPr>
          <p:cNvSpPr/>
          <p:nvPr/>
        </p:nvSpPr>
        <p:spPr>
          <a:xfrm>
            <a:off x="6553200" y="3861048"/>
            <a:ext cx="2232248" cy="43204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6A8A9304-F559-47D8-AC95-92BAD430B12B}"/>
              </a:ext>
            </a:extLst>
          </p:cNvPr>
          <p:cNvSpPr/>
          <p:nvPr/>
        </p:nvSpPr>
        <p:spPr>
          <a:xfrm rot="5024572">
            <a:off x="7762520" y="4943382"/>
            <a:ext cx="1224136" cy="27257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E2F9AD9-B8B3-D261-2BE2-44E783A6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112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216550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A599F883-7969-4D15-880F-32F03A3CC8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489477" y="325753"/>
            <a:ext cx="1458885" cy="1406639"/>
          </a:xfrm>
          <a:prstGeom prst="rect">
            <a:avLst/>
          </a:prstGeom>
        </p:spPr>
      </p:pic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F05D4F98-2500-4D44-AF07-BF7B2C41143B}"/>
              </a:ext>
            </a:extLst>
          </p:cNvPr>
          <p:cNvGraphicFramePr>
            <a:graphicFrameLocks noGrp="1"/>
          </p:cNvGraphicFramePr>
          <p:nvPr/>
        </p:nvGraphicFramePr>
        <p:xfrm>
          <a:off x="6158731" y="2615542"/>
          <a:ext cx="2242591" cy="268232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26608">
                  <a:extLst>
                    <a:ext uri="{9D8B030D-6E8A-4147-A177-3AD203B41FA5}">
                      <a16:colId xmlns:a16="http://schemas.microsoft.com/office/drawing/2014/main" val="796862681"/>
                    </a:ext>
                  </a:extLst>
                </a:gridCol>
                <a:gridCol w="1415983">
                  <a:extLst>
                    <a:ext uri="{9D8B030D-6E8A-4147-A177-3AD203B41FA5}">
                      <a16:colId xmlns:a16="http://schemas.microsoft.com/office/drawing/2014/main" val="409135867"/>
                    </a:ext>
                  </a:extLst>
                </a:gridCol>
              </a:tblGrid>
              <a:tr h="3795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決算期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金額</a:t>
                      </a:r>
                      <a:r>
                        <a:rPr kumimoji="1" lang="ja-JP" altLang="en-US" sz="1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（百万円）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25362"/>
                  </a:ext>
                </a:extLst>
              </a:tr>
              <a:tr h="374329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５３期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１６</a:t>
                      </a:r>
                      <a:r>
                        <a:rPr kumimoji="1" lang="en-US" altLang="ja-JP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,</a:t>
                      </a:r>
                      <a:r>
                        <a:rPr kumimoji="1" lang="ja-JP" altLang="en-US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３６４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1182061"/>
                  </a:ext>
                </a:extLst>
              </a:tr>
              <a:tr h="3795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５４期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１４</a:t>
                      </a:r>
                      <a:r>
                        <a:rPr kumimoji="1" lang="en-US" altLang="ja-JP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,</a:t>
                      </a:r>
                      <a:r>
                        <a:rPr kumimoji="1" lang="ja-JP" altLang="en-US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７２９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414819"/>
                  </a:ext>
                </a:extLst>
              </a:tr>
              <a:tr h="41035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５５期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７</a:t>
                      </a:r>
                      <a:r>
                        <a:rPr kumimoji="1" lang="en-US" altLang="ja-JP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,</a:t>
                      </a:r>
                      <a:r>
                        <a:rPr kumimoji="1" lang="ja-JP" altLang="en-US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８７５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419799"/>
                  </a:ext>
                </a:extLst>
              </a:tr>
              <a:tr h="3795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５６期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４</a:t>
                      </a:r>
                      <a:r>
                        <a:rPr kumimoji="1" lang="en-US" altLang="ja-JP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,</a:t>
                      </a:r>
                      <a:r>
                        <a:rPr kumimoji="1" lang="ja-JP" altLang="en-US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６２５</a:t>
                      </a:r>
                      <a:endParaRPr kumimoji="1" lang="en-US" altLang="ja-JP" sz="18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818940"/>
                  </a:ext>
                </a:extLst>
              </a:tr>
              <a:tr h="3795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５７期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３</a:t>
                      </a: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,</a:t>
                      </a: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５９４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406305"/>
                  </a:ext>
                </a:extLst>
              </a:tr>
              <a:tr h="37952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５８期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２</a:t>
                      </a:r>
                      <a:r>
                        <a:rPr kumimoji="1" lang="en-US" altLang="ja-JP" sz="180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,</a:t>
                      </a:r>
                      <a:r>
                        <a:rPr kumimoji="1" lang="ja-JP" altLang="en-US" sz="180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５２８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7679395"/>
                  </a:ext>
                </a:extLst>
              </a:tr>
            </a:tbl>
          </a:graphicData>
        </a:graphic>
      </p:graphicFrame>
      <p:sp>
        <p:nvSpPr>
          <p:cNvPr id="8" name="矢印: 左 7">
            <a:extLst>
              <a:ext uri="{FF2B5EF4-FFF2-40B4-BE49-F238E27FC236}">
                <a16:creationId xmlns:a16="http://schemas.microsoft.com/office/drawing/2014/main" id="{C09304F7-8AB5-44BC-B8A0-DD7A8AB1757C}"/>
              </a:ext>
            </a:extLst>
          </p:cNvPr>
          <p:cNvSpPr/>
          <p:nvPr/>
        </p:nvSpPr>
        <p:spPr>
          <a:xfrm>
            <a:off x="5437285" y="5042306"/>
            <a:ext cx="580013" cy="189736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D082826-BA53-4811-822B-130C8228DC91}"/>
              </a:ext>
            </a:extLst>
          </p:cNvPr>
          <p:cNvSpPr txBox="1"/>
          <p:nvPr/>
        </p:nvSpPr>
        <p:spPr>
          <a:xfrm>
            <a:off x="6034609" y="5346316"/>
            <a:ext cx="2944430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５７期→５８期の減少分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▲１，０６６百万円分は、</a:t>
            </a:r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償却費として、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「販売費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及び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一般管理費」に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計上される。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F7C81FF-BE12-400C-ACED-D750220CA449}"/>
              </a:ext>
            </a:extLst>
          </p:cNvPr>
          <p:cNvSpPr txBox="1"/>
          <p:nvPr/>
        </p:nvSpPr>
        <p:spPr>
          <a:xfrm>
            <a:off x="5850299" y="2197760"/>
            <a:ext cx="2368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「のれん」の推移</a:t>
            </a:r>
            <a:r>
              <a:rPr kumimoji="1"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DC9B4658-C7E4-324E-0532-1928E466872A}"/>
              </a:ext>
            </a:extLst>
          </p:cNvPr>
          <p:cNvGrpSpPr/>
          <p:nvPr/>
        </p:nvGrpSpPr>
        <p:grpSpPr>
          <a:xfrm>
            <a:off x="681937" y="908720"/>
            <a:ext cx="4646182" cy="5692403"/>
            <a:chOff x="611562" y="997694"/>
            <a:chExt cx="4646182" cy="5692403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6CC88525-0CDC-0FFA-2D20-648B5208C8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627" t="27870" r="30700" b="6655"/>
            <a:stretch/>
          </p:blipFill>
          <p:spPr>
            <a:xfrm rot="16200000">
              <a:off x="88451" y="1520805"/>
              <a:ext cx="5692403" cy="4646182"/>
            </a:xfrm>
            <a:prstGeom prst="rect">
              <a:avLst/>
            </a:prstGeom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BD1ABEAF-F3A6-4EC1-A51F-179859C09A04}"/>
                </a:ext>
              </a:extLst>
            </p:cNvPr>
            <p:cNvSpPr/>
            <p:nvPr/>
          </p:nvSpPr>
          <p:spPr>
            <a:xfrm flipV="1">
              <a:off x="937264" y="5106420"/>
              <a:ext cx="4320480" cy="18973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2D1580-39DD-4358-8487-1DB19D7078CA}"/>
              </a:ext>
            </a:extLst>
          </p:cNvPr>
          <p:cNvSpPr txBox="1"/>
          <p:nvPr/>
        </p:nvSpPr>
        <p:spPr>
          <a:xfrm>
            <a:off x="251519" y="136525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伊藤園の「のれん」資産は、どれくらいあるのか、決算書で確認してみましょう！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C9DA774-2010-929F-CF88-7654B2EC2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113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136870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755576" y="3356992"/>
            <a:ext cx="324036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24FBA6F-F077-4BE1-A767-6FA4DECC61D8}"/>
              </a:ext>
            </a:extLst>
          </p:cNvPr>
          <p:cNvSpPr txBox="1"/>
          <p:nvPr/>
        </p:nvSpPr>
        <p:spPr>
          <a:xfrm>
            <a:off x="5670611" y="6034175"/>
            <a:ext cx="3016189" cy="338554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伊藤園「有価証券報告書」</a:t>
            </a:r>
            <a:r>
              <a:rPr lang="en-US" altLang="ja-JP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P.</a:t>
            </a: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８１</a:t>
            </a:r>
            <a:endParaRPr lang="en-US" altLang="ja-JP" sz="1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646CF0D-0A8F-4CFA-BA15-F016B57C852F}"/>
              </a:ext>
            </a:extLst>
          </p:cNvPr>
          <p:cNvSpPr txBox="1"/>
          <p:nvPr/>
        </p:nvSpPr>
        <p:spPr>
          <a:xfrm>
            <a:off x="251520" y="260648"/>
            <a:ext cx="44644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伊藤園の「のれん」償却基準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91A5B10-EC0B-0E4A-1C90-F34FB8F61134}"/>
              </a:ext>
            </a:extLst>
          </p:cNvPr>
          <p:cNvGrpSpPr/>
          <p:nvPr/>
        </p:nvGrpSpPr>
        <p:grpSpPr>
          <a:xfrm>
            <a:off x="358281" y="1052736"/>
            <a:ext cx="8715469" cy="4975829"/>
            <a:chOff x="280083" y="901443"/>
            <a:chExt cx="8715469" cy="4975829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1C5B696C-069C-1925-8B0A-649C08B27D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8349" t="41794" r="29126" b="19361"/>
            <a:stretch/>
          </p:blipFill>
          <p:spPr>
            <a:xfrm>
              <a:off x="280083" y="901443"/>
              <a:ext cx="8715469" cy="4975829"/>
            </a:xfrm>
            <a:prstGeom prst="rect">
              <a:avLst/>
            </a:prstGeom>
          </p:spPr>
        </p:pic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370716F6-D3B8-4979-8230-4B7430156B50}"/>
                </a:ext>
              </a:extLst>
            </p:cNvPr>
            <p:cNvSpPr/>
            <p:nvPr/>
          </p:nvSpPr>
          <p:spPr>
            <a:xfrm>
              <a:off x="575555" y="4005064"/>
              <a:ext cx="8288361" cy="97959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四角形: 角を丸くする 1">
              <a:extLst>
                <a:ext uri="{FF2B5EF4-FFF2-40B4-BE49-F238E27FC236}">
                  <a16:creationId xmlns:a16="http://schemas.microsoft.com/office/drawing/2014/main" id="{269BD36C-99D4-47D2-A853-7C65DEB10CF5}"/>
                </a:ext>
              </a:extLst>
            </p:cNvPr>
            <p:cNvSpPr/>
            <p:nvPr/>
          </p:nvSpPr>
          <p:spPr>
            <a:xfrm>
              <a:off x="3616681" y="4293096"/>
              <a:ext cx="1035473" cy="28803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9C04656-AB66-2A60-D8A8-E363E16D8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7906" y="6395245"/>
            <a:ext cx="2133600" cy="365125"/>
          </a:xfrm>
        </p:spPr>
        <p:txBody>
          <a:bodyPr/>
          <a:lstStyle/>
          <a:p>
            <a:r>
              <a:rPr lang="en-US" altLang="ja-JP" dirty="0"/>
              <a:t>114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1293510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2D1580-39DD-4358-8487-1DB19D7078CA}"/>
              </a:ext>
            </a:extLst>
          </p:cNvPr>
          <p:cNvSpPr txBox="1"/>
          <p:nvPr/>
        </p:nvSpPr>
        <p:spPr>
          <a:xfrm>
            <a:off x="128480" y="260648"/>
            <a:ext cx="8568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伊藤園の「減損損失」を決算書で確認してみましょう！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599F883-7969-4D15-880F-32F03A3CC8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536205" y="908720"/>
            <a:ext cx="1458885" cy="1406639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FFBE024-B316-BB1E-CEDF-6CCA72F1A287}"/>
              </a:ext>
            </a:extLst>
          </p:cNvPr>
          <p:cNvGrpSpPr/>
          <p:nvPr/>
        </p:nvGrpSpPr>
        <p:grpSpPr>
          <a:xfrm>
            <a:off x="310727" y="764559"/>
            <a:ext cx="4872776" cy="6093441"/>
            <a:chOff x="310727" y="764559"/>
            <a:chExt cx="4872776" cy="6093441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5A2627B1-DC16-3E04-9723-0B656F340D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7668" t="23870" r="30325" b="10388"/>
            <a:stretch/>
          </p:blipFill>
          <p:spPr>
            <a:xfrm rot="16200000">
              <a:off x="-299606" y="1374892"/>
              <a:ext cx="6093441" cy="4872776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3352D28A-6B6C-478C-A017-5828D2423171}"/>
                </a:ext>
              </a:extLst>
            </p:cNvPr>
            <p:cNvSpPr/>
            <p:nvPr/>
          </p:nvSpPr>
          <p:spPr>
            <a:xfrm>
              <a:off x="467545" y="5252347"/>
              <a:ext cx="4693130" cy="144016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aphicFrame>
        <p:nvGraphicFramePr>
          <p:cNvPr id="7" name="表 7">
            <a:extLst>
              <a:ext uri="{FF2B5EF4-FFF2-40B4-BE49-F238E27FC236}">
                <a16:creationId xmlns:a16="http://schemas.microsoft.com/office/drawing/2014/main" id="{1470E2C9-1F7F-4458-B7AF-4871753C4831}"/>
              </a:ext>
            </a:extLst>
          </p:cNvPr>
          <p:cNvGraphicFramePr>
            <a:graphicFrameLocks noGrp="1"/>
          </p:cNvGraphicFramePr>
          <p:nvPr/>
        </p:nvGraphicFramePr>
        <p:xfrm>
          <a:off x="5514046" y="4980478"/>
          <a:ext cx="3314074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6042">
                  <a:extLst>
                    <a:ext uri="{9D8B030D-6E8A-4147-A177-3AD203B41FA5}">
                      <a16:colId xmlns:a16="http://schemas.microsoft.com/office/drawing/2014/main" val="1782746258"/>
                    </a:ext>
                  </a:extLst>
                </a:gridCol>
                <a:gridCol w="1148032">
                  <a:extLst>
                    <a:ext uri="{9D8B030D-6E8A-4147-A177-3AD203B41FA5}">
                      <a16:colId xmlns:a16="http://schemas.microsoft.com/office/drawing/2014/main" val="3027857356"/>
                    </a:ext>
                  </a:extLst>
                </a:gridCol>
              </a:tblGrid>
              <a:tr h="226824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タリーズコーヒーの</a:t>
                      </a:r>
                      <a:endParaRPr kumimoji="1" lang="en-US" altLang="ja-JP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店舗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３３１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64529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伊藤園オーストラリア</a:t>
                      </a:r>
                      <a:endParaRPr kumimoji="1" lang="en-US" altLang="ja-JP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l"/>
                      <a:r>
                        <a:rPr kumimoji="1" lang="ja-JP" altLang="en-US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事業用資産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７１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7907603"/>
                  </a:ext>
                </a:extLst>
              </a:tr>
            </a:tbl>
          </a:graphicData>
        </a:graphic>
      </p:graphicFrame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AD63B3B-1849-4145-8FCF-9D8DFF59EBC5}"/>
              </a:ext>
            </a:extLst>
          </p:cNvPr>
          <p:cNvSpPr txBox="1"/>
          <p:nvPr/>
        </p:nvSpPr>
        <p:spPr>
          <a:xfrm>
            <a:off x="5160675" y="4594474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５８期</a:t>
            </a:r>
            <a:r>
              <a:rPr kumimoji="1" lang="en-US" altLang="ja-JP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kumimoji="1" lang="ja-JP" altLang="en-US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AA5FDB9-E049-45CF-8DED-5F1EA2BF5163}"/>
              </a:ext>
            </a:extLst>
          </p:cNvPr>
          <p:cNvSpPr txBox="1"/>
          <p:nvPr/>
        </p:nvSpPr>
        <p:spPr>
          <a:xfrm>
            <a:off x="5549949" y="6369635"/>
            <a:ext cx="2700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※</a:t>
            </a:r>
            <a:r>
              <a:rPr kumimoji="1"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有価証券報告書</a:t>
            </a:r>
            <a:r>
              <a:rPr kumimoji="1" lang="en-US" altLang="ja-JP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P.</a:t>
            </a:r>
            <a:r>
              <a:rPr kumimoji="1"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８６参照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C544F6B-6890-3DCB-C259-AA4790680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4643" y="6383461"/>
            <a:ext cx="2133600" cy="365125"/>
          </a:xfrm>
        </p:spPr>
        <p:txBody>
          <a:bodyPr/>
          <a:lstStyle/>
          <a:p>
            <a:r>
              <a:rPr kumimoji="1" lang="en-US" altLang="ja-JP" dirty="0"/>
              <a:t>115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8882186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B27074B-5817-4280-B11F-41190EE1DEC5}"/>
              </a:ext>
            </a:extLst>
          </p:cNvPr>
          <p:cNvSpPr txBox="1"/>
          <p:nvPr/>
        </p:nvSpPr>
        <p:spPr>
          <a:xfrm>
            <a:off x="4407777" y="756447"/>
            <a:ext cx="1336557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のれん</a:t>
            </a: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84B61DB1-5416-46F7-945A-B6B185AB7C52}"/>
              </a:ext>
            </a:extLst>
          </p:cNvPr>
          <p:cNvGrpSpPr/>
          <p:nvPr/>
        </p:nvGrpSpPr>
        <p:grpSpPr>
          <a:xfrm>
            <a:off x="321833" y="1409831"/>
            <a:ext cx="6480720" cy="4778317"/>
            <a:chOff x="709219" y="1305480"/>
            <a:chExt cx="8714204" cy="4211752"/>
          </a:xfrm>
        </p:grpSpPr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BDA2138-EEB2-4321-AB0D-1C475A2E84CB}"/>
                </a:ext>
              </a:extLst>
            </p:cNvPr>
            <p:cNvSpPr/>
            <p:nvPr/>
          </p:nvSpPr>
          <p:spPr>
            <a:xfrm>
              <a:off x="709219" y="3321704"/>
              <a:ext cx="1870955" cy="2148000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ja-JP" altLang="en-US" sz="24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純資産</a:t>
              </a:r>
              <a:endParaRPr kumimoji="1" lang="ja-JP" altLang="en-US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sp>
          <p:nvSpPr>
            <p:cNvPr id="9" name="四角形: 角を丸くする 8">
              <a:extLst>
                <a:ext uri="{FF2B5EF4-FFF2-40B4-BE49-F238E27FC236}">
                  <a16:creationId xmlns:a16="http://schemas.microsoft.com/office/drawing/2014/main" id="{85D61880-AFAE-48A2-82C5-8893CBDB3C23}"/>
                </a:ext>
              </a:extLst>
            </p:cNvPr>
            <p:cNvSpPr/>
            <p:nvPr/>
          </p:nvSpPr>
          <p:spPr>
            <a:xfrm>
              <a:off x="3860152" y="1385085"/>
              <a:ext cx="2340891" cy="4132147"/>
            </a:xfrm>
            <a:prstGeom prst="round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altLang="ja-JP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endParaRPr lang="en-US" altLang="ja-JP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endParaRPr lang="en-US" altLang="ja-JP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endParaRPr lang="en-US" altLang="ja-JP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  <a:p>
              <a:pPr algn="ctr"/>
              <a:endParaRPr lang="en-US" altLang="ja-JP" sz="32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80FB688E-CD0B-4723-A217-DE2760157E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80174" y="1305480"/>
              <a:ext cx="1441413" cy="202456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>
              <a:extLst>
                <a:ext uri="{FF2B5EF4-FFF2-40B4-BE49-F238E27FC236}">
                  <a16:creationId xmlns:a16="http://schemas.microsoft.com/office/drawing/2014/main" id="{A1FD6AFB-95A6-4C66-B2B5-3FD0DED33C26}"/>
                </a:ext>
              </a:extLst>
            </p:cNvPr>
            <p:cNvCxnSpPr>
              <a:cxnSpLocks/>
            </p:cNvCxnSpPr>
            <p:nvPr/>
          </p:nvCxnSpPr>
          <p:spPr>
            <a:xfrm>
              <a:off x="2582992" y="3323922"/>
              <a:ext cx="4317064" cy="1224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矢印: 上下 15">
              <a:extLst>
                <a:ext uri="{FF2B5EF4-FFF2-40B4-BE49-F238E27FC236}">
                  <a16:creationId xmlns:a16="http://schemas.microsoft.com/office/drawing/2014/main" id="{77750368-0B76-4604-93B8-42514BDFEB98}"/>
                </a:ext>
              </a:extLst>
            </p:cNvPr>
            <p:cNvSpPr/>
            <p:nvPr/>
          </p:nvSpPr>
          <p:spPr>
            <a:xfrm>
              <a:off x="6480201" y="1362588"/>
              <a:ext cx="425785" cy="1967454"/>
            </a:xfrm>
            <a:prstGeom prst="upDownArrow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0374F319-748F-495E-8333-B552DB807E81}"/>
                </a:ext>
              </a:extLst>
            </p:cNvPr>
            <p:cNvCxnSpPr>
              <a:cxnSpLocks/>
            </p:cNvCxnSpPr>
            <p:nvPr/>
          </p:nvCxnSpPr>
          <p:spPr>
            <a:xfrm>
              <a:off x="4067944" y="1348366"/>
              <a:ext cx="5355479" cy="13702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FD13CD0B-348D-49A9-8981-52595497D903}"/>
                </a:ext>
              </a:extLst>
            </p:cNvPr>
            <p:cNvCxnSpPr>
              <a:cxnSpLocks/>
            </p:cNvCxnSpPr>
            <p:nvPr/>
          </p:nvCxnSpPr>
          <p:spPr>
            <a:xfrm>
              <a:off x="6008668" y="1348365"/>
              <a:ext cx="2997670" cy="2244631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>
              <a:extLst>
                <a:ext uri="{FF2B5EF4-FFF2-40B4-BE49-F238E27FC236}">
                  <a16:creationId xmlns:a16="http://schemas.microsoft.com/office/drawing/2014/main" id="{BAD58127-BBE0-4B93-954C-30BE73A117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3338" y="3393745"/>
              <a:ext cx="3155681" cy="18537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矢印: 上下 26">
              <a:extLst>
                <a:ext uri="{FF2B5EF4-FFF2-40B4-BE49-F238E27FC236}">
                  <a16:creationId xmlns:a16="http://schemas.microsoft.com/office/drawing/2014/main" id="{D85BFE2E-3EDD-4D67-8C89-F6F33608BAC5}"/>
                </a:ext>
              </a:extLst>
            </p:cNvPr>
            <p:cNvSpPr/>
            <p:nvPr/>
          </p:nvSpPr>
          <p:spPr>
            <a:xfrm>
              <a:off x="8783635" y="1392741"/>
              <a:ext cx="425785" cy="1943423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98CBFD4-0C76-47F2-BF45-A7EA9C1D4407}"/>
              </a:ext>
            </a:extLst>
          </p:cNvPr>
          <p:cNvSpPr txBox="1"/>
          <p:nvPr/>
        </p:nvSpPr>
        <p:spPr>
          <a:xfrm>
            <a:off x="5005762" y="1749820"/>
            <a:ext cx="1041348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ブランド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技術力</a:t>
            </a:r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人材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ノウハウ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情報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シナジー</a:t>
            </a: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38C81AD3-C8C9-4534-9F2D-ED9B02E4B172}"/>
              </a:ext>
            </a:extLst>
          </p:cNvPr>
          <p:cNvSpPr/>
          <p:nvPr/>
        </p:nvSpPr>
        <p:spPr>
          <a:xfrm>
            <a:off x="6400800" y="3772231"/>
            <a:ext cx="2059632" cy="253284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回収可能価額</a:t>
            </a:r>
            <a:endParaRPr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＝新たな</a:t>
            </a:r>
            <a:endParaRPr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簿価</a:t>
            </a:r>
            <a:endParaRPr kumimoji="1"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0CDE31F-390D-4CB5-AAE3-BDEC9FBA3DBB}"/>
              </a:ext>
            </a:extLst>
          </p:cNvPr>
          <p:cNvSpPr txBox="1"/>
          <p:nvPr/>
        </p:nvSpPr>
        <p:spPr>
          <a:xfrm>
            <a:off x="2591148" y="2848901"/>
            <a:ext cx="18923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1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買ったときの価格</a:t>
            </a:r>
            <a:endParaRPr kumimoji="1" lang="en-US" altLang="ja-JP" sz="1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1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＝現在の</a:t>
            </a:r>
            <a:endParaRPr lang="en-US" altLang="ja-JP" sz="1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1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簿価</a:t>
            </a:r>
            <a:endParaRPr kumimoji="1" lang="en-US" altLang="ja-JP" sz="1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8" name="四角形: 角を丸くする 27">
            <a:extLst>
              <a:ext uri="{FF2B5EF4-FFF2-40B4-BE49-F238E27FC236}">
                <a16:creationId xmlns:a16="http://schemas.microsoft.com/office/drawing/2014/main" id="{99F19890-CE64-4073-AFF0-D4C2FDBD9B2F}"/>
              </a:ext>
            </a:extLst>
          </p:cNvPr>
          <p:cNvSpPr/>
          <p:nvPr/>
        </p:nvSpPr>
        <p:spPr>
          <a:xfrm>
            <a:off x="6699977" y="2731774"/>
            <a:ext cx="1991546" cy="7627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減損損失</a:t>
            </a:r>
            <a:endParaRPr kumimoji="1" lang="ja-JP" altLang="en-US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24B7355-AD98-42F7-8AA9-1DEDD05F4A8A}"/>
              </a:ext>
            </a:extLst>
          </p:cNvPr>
          <p:cNvSpPr txBox="1"/>
          <p:nvPr/>
        </p:nvSpPr>
        <p:spPr>
          <a:xfrm>
            <a:off x="382664" y="33265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まとめ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B8CC089-8D25-4001-9B2E-CD6ED6926BAA}"/>
              </a:ext>
            </a:extLst>
          </p:cNvPr>
          <p:cNvSpPr/>
          <p:nvPr/>
        </p:nvSpPr>
        <p:spPr>
          <a:xfrm>
            <a:off x="6779289" y="1749820"/>
            <a:ext cx="1640367" cy="84918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毎年の償却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販管費</a:t>
            </a:r>
            <a:endParaRPr kumimoji="1" lang="ja-JP" altLang="en-US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844F9C6-184E-0E34-994F-A8DB300A15F7}"/>
              </a:ext>
            </a:extLst>
          </p:cNvPr>
          <p:cNvSpPr txBox="1"/>
          <p:nvPr/>
        </p:nvSpPr>
        <p:spPr>
          <a:xfrm>
            <a:off x="224012" y="3222801"/>
            <a:ext cx="1702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Ｂ</a:t>
            </a:r>
            <a:r>
              <a:rPr kumimoji="1"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/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</a:t>
            </a:r>
            <a:r>
              <a:rPr lang="ja-JP" altLang="en-US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</a:t>
            </a:r>
            <a:r>
              <a:rPr kumimoji="1" lang="ja-JP" altLang="en-US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買収先）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5A2C45E-BDDA-BF7D-C164-D654A30BE80D}"/>
              </a:ext>
            </a:extLst>
          </p:cNvPr>
          <p:cNvSpPr txBox="1"/>
          <p:nvPr/>
        </p:nvSpPr>
        <p:spPr>
          <a:xfrm>
            <a:off x="2726535" y="1005700"/>
            <a:ext cx="1618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Ｂ</a:t>
            </a:r>
            <a:r>
              <a:rPr kumimoji="1"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/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Ｓ（買収側）</a:t>
            </a:r>
            <a:endParaRPr kumimoji="1" lang="ja-JP" altLang="en-US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66653B4-70AE-C15B-B86F-1DB39340C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116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820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F18C7F-D3DD-478E-9394-5CEF2CC9A136}"/>
              </a:ext>
            </a:extLst>
          </p:cNvPr>
          <p:cNvSpPr/>
          <p:nvPr/>
        </p:nvSpPr>
        <p:spPr>
          <a:xfrm>
            <a:off x="467544" y="1841906"/>
            <a:ext cx="4680520" cy="7950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損益計算書（ＰＬ）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902E524-DB45-4B74-8295-545847834C5D}"/>
              </a:ext>
            </a:extLst>
          </p:cNvPr>
          <p:cNvSpPr txBox="1"/>
          <p:nvPr/>
        </p:nvSpPr>
        <p:spPr>
          <a:xfrm>
            <a:off x="513897" y="2865701"/>
            <a:ext cx="819233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一会計期間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における</a:t>
            </a: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経営成績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を示し、</a:t>
            </a: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収益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</a:t>
            </a: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費用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とを対比して、その差額として</a:t>
            </a: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利益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を表示した表</a:t>
            </a:r>
            <a:endParaRPr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1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Ｐｒｏｆｉｔ</a:t>
            </a: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ａｎｄ</a:t>
            </a: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Ｌｏｓｓ</a:t>
            </a: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Ｓｔａｔｅｍｅｎｔ</a:t>
            </a:r>
            <a:endParaRPr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（Ｐ</a:t>
            </a:r>
            <a:r>
              <a:rPr lang="en-US" altLang="ja-JP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/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Ｌ）とも呼ばれます。 </a:t>
            </a:r>
            <a:endParaRPr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1DF65E2-D171-740D-1AAF-F7D6C8E354B9}"/>
              </a:ext>
            </a:extLst>
          </p:cNvPr>
          <p:cNvSpPr/>
          <p:nvPr/>
        </p:nvSpPr>
        <p:spPr>
          <a:xfrm>
            <a:off x="323528" y="609824"/>
            <a:ext cx="5269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まずは、見慣れた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311D38D-D7A7-8B72-E1D3-8AF1D9B0A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558591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BC223C4-4886-A7B3-3E2B-09A20A36D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2" t="15981" r="19288" b="9681"/>
          <a:stretch/>
        </p:blipFill>
        <p:spPr>
          <a:xfrm rot="16200000">
            <a:off x="1724357" y="469329"/>
            <a:ext cx="6023339" cy="637672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8428AF0-1243-F492-975D-2A9402237CF1}"/>
              </a:ext>
            </a:extLst>
          </p:cNvPr>
          <p:cNvSpPr txBox="1"/>
          <p:nvPr/>
        </p:nvSpPr>
        <p:spPr>
          <a:xfrm>
            <a:off x="251520" y="188639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部門別損益計算書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F912B9D-01DE-DD4E-884A-B9B6175BF877}"/>
              </a:ext>
            </a:extLst>
          </p:cNvPr>
          <p:cNvSpPr/>
          <p:nvPr/>
        </p:nvSpPr>
        <p:spPr>
          <a:xfrm>
            <a:off x="1691680" y="1484784"/>
            <a:ext cx="216024" cy="1080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1DA0635-4BB4-C332-AFD2-EE0F3C940629}"/>
              </a:ext>
            </a:extLst>
          </p:cNvPr>
          <p:cNvSpPr/>
          <p:nvPr/>
        </p:nvSpPr>
        <p:spPr>
          <a:xfrm>
            <a:off x="1691680" y="2564904"/>
            <a:ext cx="216024" cy="14401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9E3109C-C087-E9C2-17A0-C43D5A0C3C05}"/>
              </a:ext>
            </a:extLst>
          </p:cNvPr>
          <p:cNvSpPr/>
          <p:nvPr/>
        </p:nvSpPr>
        <p:spPr>
          <a:xfrm>
            <a:off x="1979712" y="4077072"/>
            <a:ext cx="1008112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0871617-DD1B-A042-4524-523D690B2C88}"/>
              </a:ext>
            </a:extLst>
          </p:cNvPr>
          <p:cNvSpPr/>
          <p:nvPr/>
        </p:nvSpPr>
        <p:spPr>
          <a:xfrm>
            <a:off x="1979712" y="5301208"/>
            <a:ext cx="1008112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A054F09-D8EC-45B5-5976-D827CCE75287}"/>
              </a:ext>
            </a:extLst>
          </p:cNvPr>
          <p:cNvSpPr/>
          <p:nvPr/>
        </p:nvSpPr>
        <p:spPr>
          <a:xfrm>
            <a:off x="1979712" y="5517232"/>
            <a:ext cx="1008112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25AD3E3-C46C-9091-BF5A-B87DF2961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6358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63E59D-459F-48F8-A390-888CADE59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58" y="328427"/>
            <a:ext cx="5703734" cy="745846"/>
          </a:xfrm>
        </p:spPr>
        <p:txBody>
          <a:bodyPr>
            <a:noAutofit/>
          </a:bodyPr>
          <a:lstStyle/>
          <a:p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シンプルな「利益公式」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9D9E1A9-8A51-4C61-BEB0-C2DBABA4B517}"/>
              </a:ext>
            </a:extLst>
          </p:cNvPr>
          <p:cNvGrpSpPr/>
          <p:nvPr/>
        </p:nvGrpSpPr>
        <p:grpSpPr>
          <a:xfrm>
            <a:off x="323528" y="1339716"/>
            <a:ext cx="7416346" cy="999660"/>
            <a:chOff x="903504" y="1153260"/>
            <a:chExt cx="7416346" cy="999660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41D8872C-1E39-4AAF-895A-A3C0C69C4E05}"/>
                </a:ext>
              </a:extLst>
            </p:cNvPr>
            <p:cNvSpPr/>
            <p:nvPr/>
          </p:nvSpPr>
          <p:spPr>
            <a:xfrm>
              <a:off x="903504" y="1229829"/>
              <a:ext cx="1728192" cy="92309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4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利益</a:t>
              </a: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4620A33A-861D-4CFC-B0DD-7DAFE613479A}"/>
                </a:ext>
              </a:extLst>
            </p:cNvPr>
            <p:cNvSpPr/>
            <p:nvPr/>
          </p:nvSpPr>
          <p:spPr>
            <a:xfrm>
              <a:off x="3620783" y="1206670"/>
              <a:ext cx="1728192" cy="92309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収益</a:t>
              </a:r>
            </a:p>
          </p:txBody>
        </p:sp>
        <p:sp>
          <p:nvSpPr>
            <p:cNvPr id="11" name="次の値と等しい 10">
              <a:extLst>
                <a:ext uri="{FF2B5EF4-FFF2-40B4-BE49-F238E27FC236}">
                  <a16:creationId xmlns:a16="http://schemas.microsoft.com/office/drawing/2014/main" id="{A3ACB7F2-B39A-45D6-A439-F69090D928F4}"/>
                </a:ext>
              </a:extLst>
            </p:cNvPr>
            <p:cNvSpPr/>
            <p:nvPr/>
          </p:nvSpPr>
          <p:spPr>
            <a:xfrm>
              <a:off x="2805153" y="1347284"/>
              <a:ext cx="648072" cy="639063"/>
            </a:xfrm>
            <a:prstGeom prst="mathEqual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減算記号 11">
              <a:extLst>
                <a:ext uri="{FF2B5EF4-FFF2-40B4-BE49-F238E27FC236}">
                  <a16:creationId xmlns:a16="http://schemas.microsoft.com/office/drawing/2014/main" id="{98DD44DC-ED36-4254-BFBA-6907DAAB2E0F}"/>
                </a:ext>
              </a:extLst>
            </p:cNvPr>
            <p:cNvSpPr/>
            <p:nvPr/>
          </p:nvSpPr>
          <p:spPr>
            <a:xfrm>
              <a:off x="5491622" y="1240773"/>
              <a:ext cx="792088" cy="852084"/>
            </a:xfrm>
            <a:prstGeom prst="mathMinus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68B3CA15-2260-415A-B265-D0A08C168CEA}"/>
                </a:ext>
              </a:extLst>
            </p:cNvPr>
            <p:cNvSpPr/>
            <p:nvPr/>
          </p:nvSpPr>
          <p:spPr>
            <a:xfrm>
              <a:off x="6439317" y="1153260"/>
              <a:ext cx="1880533" cy="99966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6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費用</a:t>
              </a:r>
              <a:endParaRPr lang="en-US" altLang="ja-JP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lang="ja-JP" altLang="en-US" sz="28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（コスト）</a:t>
              </a:r>
              <a:endPara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61E801F5-5E74-4BA0-B47A-4D1F7C32E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719" y="2613174"/>
            <a:ext cx="6840760" cy="50405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販売など企業活動</a:t>
            </a:r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によって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生み出された成果で、企業に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91C9BCF1-4554-419A-9C0B-E0BAAF7AA4D9}"/>
              </a:ext>
            </a:extLst>
          </p:cNvPr>
          <p:cNvSpPr txBox="1">
            <a:spLocks/>
          </p:cNvSpPr>
          <p:nvPr/>
        </p:nvSpPr>
        <p:spPr>
          <a:xfrm>
            <a:off x="1889799" y="3004171"/>
            <a:ext cx="393829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40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入ってくるもの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621C816-D3E1-4A0A-A3A5-2463F6DC0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95038" y="4686610"/>
            <a:ext cx="2187788" cy="1991229"/>
          </a:xfrm>
          <a:prstGeom prst="rect">
            <a:avLst/>
          </a:prstGeom>
        </p:spPr>
      </p:pic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DF4C7BA1-7DC0-49C1-999D-76C955C63BC5}"/>
              </a:ext>
            </a:extLst>
          </p:cNvPr>
          <p:cNvSpPr txBox="1">
            <a:spLocks/>
          </p:cNvSpPr>
          <p:nvPr/>
        </p:nvSpPr>
        <p:spPr>
          <a:xfrm>
            <a:off x="1880483" y="4043626"/>
            <a:ext cx="6380315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成果を得るために必要とされる投資コストで、企業から</a:t>
            </a:r>
            <a:endParaRPr lang="en-US" altLang="ja-JP" sz="2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Font typeface="Arial" pitchFamily="34" charset="0"/>
              <a:buNone/>
            </a:pPr>
            <a:endParaRPr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0" name="コンテンツ プレースホルダー 2">
            <a:extLst>
              <a:ext uri="{FF2B5EF4-FFF2-40B4-BE49-F238E27FC236}">
                <a16:creationId xmlns:a16="http://schemas.microsoft.com/office/drawing/2014/main" id="{5C2D9F58-DE97-4CFB-8BE4-A9E0027AB809}"/>
              </a:ext>
            </a:extLst>
          </p:cNvPr>
          <p:cNvSpPr txBox="1">
            <a:spLocks/>
          </p:cNvSpPr>
          <p:nvPr/>
        </p:nvSpPr>
        <p:spPr>
          <a:xfrm>
            <a:off x="1907894" y="4434582"/>
            <a:ext cx="3672408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4000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出ていくもの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4F97B6C9-7025-44D9-8CE4-BAB60CBC1936}"/>
              </a:ext>
            </a:extLst>
          </p:cNvPr>
          <p:cNvSpPr/>
          <p:nvPr/>
        </p:nvSpPr>
        <p:spPr>
          <a:xfrm>
            <a:off x="424190" y="2681388"/>
            <a:ext cx="1181532" cy="57481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収益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A8A0AB47-F192-4FF8-93A8-4FD154834781}"/>
              </a:ext>
            </a:extLst>
          </p:cNvPr>
          <p:cNvSpPr/>
          <p:nvPr/>
        </p:nvSpPr>
        <p:spPr>
          <a:xfrm>
            <a:off x="424190" y="4022271"/>
            <a:ext cx="1181532" cy="574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費用</a:t>
            </a:r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D96525F5-CAAE-4225-8BBC-7819B73AF800}"/>
              </a:ext>
            </a:extLst>
          </p:cNvPr>
          <p:cNvSpPr/>
          <p:nvPr/>
        </p:nvSpPr>
        <p:spPr>
          <a:xfrm>
            <a:off x="385829" y="5484169"/>
            <a:ext cx="1181532" cy="50405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利益</a:t>
            </a: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F6983B82-A0B6-4BFF-A8E0-2A8AE845D45B}"/>
              </a:ext>
            </a:extLst>
          </p:cNvPr>
          <p:cNvSpPr txBox="1">
            <a:spLocks/>
          </p:cNvSpPr>
          <p:nvPr/>
        </p:nvSpPr>
        <p:spPr>
          <a:xfrm>
            <a:off x="1920166" y="5504897"/>
            <a:ext cx="21877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その結果、企業に</a:t>
            </a:r>
          </a:p>
        </p:txBody>
      </p:sp>
      <p:sp>
        <p:nvSpPr>
          <p:cNvPr id="21" name="コンテンツ プレースホルダー 2">
            <a:extLst>
              <a:ext uri="{FF2B5EF4-FFF2-40B4-BE49-F238E27FC236}">
                <a16:creationId xmlns:a16="http://schemas.microsoft.com/office/drawing/2014/main" id="{2354AC8A-B5CE-4EFD-888D-E21D5507D2A6}"/>
              </a:ext>
            </a:extLst>
          </p:cNvPr>
          <p:cNvSpPr txBox="1">
            <a:spLocks/>
          </p:cNvSpPr>
          <p:nvPr/>
        </p:nvSpPr>
        <p:spPr>
          <a:xfrm>
            <a:off x="1957507" y="5877272"/>
            <a:ext cx="3672408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4000" dirty="0">
                <a:solidFill>
                  <a:schemeClr val="accent6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残ったもの</a:t>
            </a:r>
          </a:p>
        </p:txBody>
      </p:sp>
      <p:sp>
        <p:nvSpPr>
          <p:cNvPr id="7" name="爆発: 14 pt 6">
            <a:extLst>
              <a:ext uri="{FF2B5EF4-FFF2-40B4-BE49-F238E27FC236}">
                <a16:creationId xmlns:a16="http://schemas.microsoft.com/office/drawing/2014/main" id="{2F2BC4BE-AB11-4A30-B881-D4A6FF11CD61}"/>
              </a:ext>
            </a:extLst>
          </p:cNvPr>
          <p:cNvSpPr/>
          <p:nvPr/>
        </p:nvSpPr>
        <p:spPr>
          <a:xfrm>
            <a:off x="6517424" y="124340"/>
            <a:ext cx="1965402" cy="1159244"/>
          </a:xfrm>
          <a:prstGeom prst="irregularSeal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こんだけぇ！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5FA219E-7C7A-29FA-EEE9-DAD6654D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8653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/>
      <p:bldP spid="19" grpId="0"/>
      <p:bldP spid="20" grpId="0"/>
      <p:bldP spid="30" grpId="0" animBg="1"/>
      <p:bldP spid="31" grpId="0" animBg="1"/>
      <p:bldP spid="33" grpId="0" animBg="1"/>
      <p:bldP spid="18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D09AF51-52E7-4E4F-A8FA-29114180EC09}"/>
              </a:ext>
            </a:extLst>
          </p:cNvPr>
          <p:cNvSpPr/>
          <p:nvPr/>
        </p:nvSpPr>
        <p:spPr>
          <a:xfrm>
            <a:off x="1187624" y="1205672"/>
            <a:ext cx="5362365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では、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実際の決算書で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確認してみよう！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AB72FAC-B45A-435B-5CD9-7B72FCC2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14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6154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ACE4FDF-1B64-6C09-231E-B73B28FCA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0"/>
            <a:ext cx="5482840" cy="6858000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EA9EA14-ED64-9519-FF07-E2A05FB3098A}"/>
              </a:ext>
            </a:extLst>
          </p:cNvPr>
          <p:cNvSpPr/>
          <p:nvPr/>
        </p:nvSpPr>
        <p:spPr>
          <a:xfrm>
            <a:off x="1331640" y="548680"/>
            <a:ext cx="5544616" cy="309634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8908B9C-7273-D127-E885-AEE21FA89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906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89B98D97-E606-5680-C9A0-0997158F3C99}"/>
              </a:ext>
            </a:extLst>
          </p:cNvPr>
          <p:cNvGrpSpPr/>
          <p:nvPr/>
        </p:nvGrpSpPr>
        <p:grpSpPr>
          <a:xfrm>
            <a:off x="326631" y="835231"/>
            <a:ext cx="6644591" cy="5906137"/>
            <a:chOff x="326631" y="835231"/>
            <a:chExt cx="6644591" cy="5906137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9B0B4A31-E9EF-112C-EF9A-A08C704F3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72" t="29248" r="45275" b="14493"/>
            <a:stretch/>
          </p:blipFill>
          <p:spPr>
            <a:xfrm>
              <a:off x="398729" y="835231"/>
              <a:ext cx="6572493" cy="5906137"/>
            </a:xfrm>
            <a:prstGeom prst="rect">
              <a:avLst/>
            </a:prstGeom>
          </p:spPr>
        </p:pic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A5AAEA84-E9A3-4166-A7C0-2044C59F2240}"/>
                </a:ext>
              </a:extLst>
            </p:cNvPr>
            <p:cNvSpPr/>
            <p:nvPr/>
          </p:nvSpPr>
          <p:spPr>
            <a:xfrm>
              <a:off x="395536" y="1764383"/>
              <a:ext cx="556279" cy="19616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C00000"/>
                </a:solidFill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42A5D7D7-4D81-A95B-F88C-1B3F81EAEBD8}"/>
                </a:ext>
              </a:extLst>
            </p:cNvPr>
            <p:cNvSpPr/>
            <p:nvPr/>
          </p:nvSpPr>
          <p:spPr>
            <a:xfrm>
              <a:off x="395536" y="2758407"/>
              <a:ext cx="757957" cy="196166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0ABAE2CD-2729-4D9F-E5EC-7F9AF0404E2D}"/>
                </a:ext>
              </a:extLst>
            </p:cNvPr>
            <p:cNvSpPr/>
            <p:nvPr/>
          </p:nvSpPr>
          <p:spPr>
            <a:xfrm>
              <a:off x="395536" y="2271111"/>
              <a:ext cx="757957" cy="196166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611A71A4-64BB-0161-DF7C-B6F0D595E956}"/>
                </a:ext>
              </a:extLst>
            </p:cNvPr>
            <p:cNvSpPr/>
            <p:nvPr/>
          </p:nvSpPr>
          <p:spPr>
            <a:xfrm>
              <a:off x="395536" y="2017747"/>
              <a:ext cx="620147" cy="19616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5FC53468-2002-0D8B-B805-F08DF550959A}"/>
                </a:ext>
              </a:extLst>
            </p:cNvPr>
            <p:cNvSpPr/>
            <p:nvPr/>
          </p:nvSpPr>
          <p:spPr>
            <a:xfrm>
              <a:off x="395536" y="2505433"/>
              <a:ext cx="1378104" cy="19616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0A7F4E78-C452-9B7D-7907-BF3AFEF3D349}"/>
                </a:ext>
              </a:extLst>
            </p:cNvPr>
            <p:cNvSpPr/>
            <p:nvPr/>
          </p:nvSpPr>
          <p:spPr>
            <a:xfrm>
              <a:off x="577429" y="5086855"/>
              <a:ext cx="1014318" cy="196166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C00000"/>
                </a:solidFill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E613B309-F8AA-7632-E067-8F0463836C81}"/>
                </a:ext>
              </a:extLst>
            </p:cNvPr>
            <p:cNvSpPr/>
            <p:nvPr/>
          </p:nvSpPr>
          <p:spPr>
            <a:xfrm>
              <a:off x="503498" y="6202706"/>
              <a:ext cx="1116174" cy="196166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0597570C-BCD8-1533-6DA1-046A15F28A45}"/>
                </a:ext>
              </a:extLst>
            </p:cNvPr>
            <p:cNvSpPr/>
            <p:nvPr/>
          </p:nvSpPr>
          <p:spPr>
            <a:xfrm>
              <a:off x="326631" y="6452240"/>
              <a:ext cx="757957" cy="196166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-108520" y="116632"/>
            <a:ext cx="60486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損益計算書（</a:t>
            </a: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Ｐ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/</a:t>
            </a: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Ｌ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）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75C0C59-DB78-B716-7796-2D3FDD558E6F}"/>
              </a:ext>
            </a:extLst>
          </p:cNvPr>
          <p:cNvSpPr txBox="1"/>
          <p:nvPr/>
        </p:nvSpPr>
        <p:spPr>
          <a:xfrm>
            <a:off x="7379132" y="2604518"/>
            <a:ext cx="1245778" cy="307777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出ていくもの</a:t>
            </a:r>
          </a:p>
        </p:txBody>
      </p:sp>
      <p:sp>
        <p:nvSpPr>
          <p:cNvPr id="12" name="矢印: 左 11">
            <a:extLst>
              <a:ext uri="{FF2B5EF4-FFF2-40B4-BE49-F238E27FC236}">
                <a16:creationId xmlns:a16="http://schemas.microsoft.com/office/drawing/2014/main" id="{9C245EE9-EDDC-B35F-0C28-BF2B4270691F}"/>
              </a:ext>
            </a:extLst>
          </p:cNvPr>
          <p:cNvSpPr/>
          <p:nvPr/>
        </p:nvSpPr>
        <p:spPr>
          <a:xfrm>
            <a:off x="6984732" y="1833026"/>
            <a:ext cx="324036" cy="134105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矢印: 左 13">
            <a:extLst>
              <a:ext uri="{FF2B5EF4-FFF2-40B4-BE49-F238E27FC236}">
                <a16:creationId xmlns:a16="http://schemas.microsoft.com/office/drawing/2014/main" id="{59C42C2E-44FE-72DE-5AE4-1A0676ADD248}"/>
              </a:ext>
            </a:extLst>
          </p:cNvPr>
          <p:cNvSpPr/>
          <p:nvPr/>
        </p:nvSpPr>
        <p:spPr>
          <a:xfrm>
            <a:off x="6999975" y="2059006"/>
            <a:ext cx="324036" cy="134105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7235A5C-D1CA-6CF7-EC6C-52C29F97C546}"/>
              </a:ext>
            </a:extLst>
          </p:cNvPr>
          <p:cNvSpPr txBox="1"/>
          <p:nvPr/>
        </p:nvSpPr>
        <p:spPr>
          <a:xfrm>
            <a:off x="7358670" y="2930193"/>
            <a:ext cx="1245778" cy="307777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残ったもの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A6701A8-BD86-A589-59E8-B311ABA192EF}"/>
              </a:ext>
            </a:extLst>
          </p:cNvPr>
          <p:cNvSpPr txBox="1"/>
          <p:nvPr/>
        </p:nvSpPr>
        <p:spPr>
          <a:xfrm>
            <a:off x="7352346" y="1637389"/>
            <a:ext cx="1245778" cy="30777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入ってくるもの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0044C7A-BA26-B862-2F0C-E1FDB1E836ED}"/>
              </a:ext>
            </a:extLst>
          </p:cNvPr>
          <p:cNvSpPr txBox="1"/>
          <p:nvPr/>
        </p:nvSpPr>
        <p:spPr>
          <a:xfrm>
            <a:off x="7358670" y="1966637"/>
            <a:ext cx="1245778" cy="307777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出ていくもの</a:t>
            </a:r>
          </a:p>
        </p:txBody>
      </p:sp>
      <p:sp>
        <p:nvSpPr>
          <p:cNvPr id="22" name="矢印: 左 21">
            <a:extLst>
              <a:ext uri="{FF2B5EF4-FFF2-40B4-BE49-F238E27FC236}">
                <a16:creationId xmlns:a16="http://schemas.microsoft.com/office/drawing/2014/main" id="{4C046ACF-CEC3-2B97-5EF5-6391B2A1666B}"/>
              </a:ext>
            </a:extLst>
          </p:cNvPr>
          <p:cNvSpPr/>
          <p:nvPr/>
        </p:nvSpPr>
        <p:spPr>
          <a:xfrm>
            <a:off x="6999975" y="2329092"/>
            <a:ext cx="324036" cy="134105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63DC5C1-03DF-F5A9-C03D-FB576389D794}"/>
              </a:ext>
            </a:extLst>
          </p:cNvPr>
          <p:cNvSpPr txBox="1"/>
          <p:nvPr/>
        </p:nvSpPr>
        <p:spPr>
          <a:xfrm>
            <a:off x="7388805" y="5008854"/>
            <a:ext cx="1245778" cy="307777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入ってくるもの</a:t>
            </a:r>
          </a:p>
        </p:txBody>
      </p:sp>
      <p:sp>
        <p:nvSpPr>
          <p:cNvPr id="27" name="矢印: 左 26">
            <a:extLst>
              <a:ext uri="{FF2B5EF4-FFF2-40B4-BE49-F238E27FC236}">
                <a16:creationId xmlns:a16="http://schemas.microsoft.com/office/drawing/2014/main" id="{8A458E61-F234-9F29-FFB3-821D49E2432A}"/>
              </a:ext>
            </a:extLst>
          </p:cNvPr>
          <p:cNvSpPr/>
          <p:nvPr/>
        </p:nvSpPr>
        <p:spPr>
          <a:xfrm>
            <a:off x="6986487" y="5117885"/>
            <a:ext cx="324036" cy="134105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矢印: 左 28">
            <a:extLst>
              <a:ext uri="{FF2B5EF4-FFF2-40B4-BE49-F238E27FC236}">
                <a16:creationId xmlns:a16="http://schemas.microsoft.com/office/drawing/2014/main" id="{553F3880-AE65-2C6B-BCCE-68B860055FBC}"/>
              </a:ext>
            </a:extLst>
          </p:cNvPr>
          <p:cNvSpPr/>
          <p:nvPr/>
        </p:nvSpPr>
        <p:spPr>
          <a:xfrm>
            <a:off x="6995457" y="6523379"/>
            <a:ext cx="324036" cy="13410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FC6C8264-8FA4-09BB-9FA6-540B952C5716}"/>
              </a:ext>
            </a:extLst>
          </p:cNvPr>
          <p:cNvSpPr txBox="1"/>
          <p:nvPr/>
        </p:nvSpPr>
        <p:spPr>
          <a:xfrm>
            <a:off x="7348245" y="2285437"/>
            <a:ext cx="1245778" cy="307777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残ったもの</a:t>
            </a:r>
          </a:p>
        </p:txBody>
      </p:sp>
      <p:sp>
        <p:nvSpPr>
          <p:cNvPr id="31" name="矢印: 左 30">
            <a:extLst>
              <a:ext uri="{FF2B5EF4-FFF2-40B4-BE49-F238E27FC236}">
                <a16:creationId xmlns:a16="http://schemas.microsoft.com/office/drawing/2014/main" id="{152274FE-1E90-3F35-835D-753A82350C7F}"/>
              </a:ext>
            </a:extLst>
          </p:cNvPr>
          <p:cNvSpPr/>
          <p:nvPr/>
        </p:nvSpPr>
        <p:spPr>
          <a:xfrm rot="861719">
            <a:off x="6999975" y="2580832"/>
            <a:ext cx="324036" cy="134105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矢印: 左 31">
            <a:extLst>
              <a:ext uri="{FF2B5EF4-FFF2-40B4-BE49-F238E27FC236}">
                <a16:creationId xmlns:a16="http://schemas.microsoft.com/office/drawing/2014/main" id="{F41D1214-AC42-6F24-0A6D-0C079AFE7996}"/>
              </a:ext>
            </a:extLst>
          </p:cNvPr>
          <p:cNvSpPr/>
          <p:nvPr/>
        </p:nvSpPr>
        <p:spPr>
          <a:xfrm rot="1152917">
            <a:off x="6998565" y="2889252"/>
            <a:ext cx="343658" cy="142239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矢印: 左 32">
            <a:extLst>
              <a:ext uri="{FF2B5EF4-FFF2-40B4-BE49-F238E27FC236}">
                <a16:creationId xmlns:a16="http://schemas.microsoft.com/office/drawing/2014/main" id="{AE1DBDF6-784D-44DB-E824-118FA23A6C5E}"/>
              </a:ext>
            </a:extLst>
          </p:cNvPr>
          <p:cNvSpPr/>
          <p:nvPr/>
        </p:nvSpPr>
        <p:spPr>
          <a:xfrm>
            <a:off x="6984732" y="6253294"/>
            <a:ext cx="324036" cy="13410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9F0ACD19-EDBB-B15F-0021-C372B9F49720}"/>
              </a:ext>
            </a:extLst>
          </p:cNvPr>
          <p:cNvSpPr txBox="1"/>
          <p:nvPr/>
        </p:nvSpPr>
        <p:spPr>
          <a:xfrm>
            <a:off x="7383524" y="6129872"/>
            <a:ext cx="1245778" cy="307777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出て行くもの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46DC508-BE25-233D-63CD-C0B079EF2B7B}"/>
              </a:ext>
            </a:extLst>
          </p:cNvPr>
          <p:cNvSpPr txBox="1"/>
          <p:nvPr/>
        </p:nvSpPr>
        <p:spPr>
          <a:xfrm>
            <a:off x="7394249" y="6466764"/>
            <a:ext cx="1245778" cy="307777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残ったもの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24A8939-B28F-3542-06BC-3FDA2A2CE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67665" y="6381754"/>
            <a:ext cx="2133600" cy="365125"/>
          </a:xfrm>
        </p:spPr>
        <p:txBody>
          <a:bodyPr/>
          <a:lstStyle/>
          <a:p>
            <a:r>
              <a:rPr lang="en-US" altLang="ja-JP" dirty="0"/>
              <a:t>16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2897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22" grpId="0" animBg="1"/>
      <p:bldP spid="25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6F18C7F-D3DD-478E-9394-5CEF2CC9A136}"/>
              </a:ext>
            </a:extLst>
          </p:cNvPr>
          <p:cNvSpPr/>
          <p:nvPr/>
        </p:nvSpPr>
        <p:spPr>
          <a:xfrm>
            <a:off x="395536" y="1032825"/>
            <a:ext cx="4680520" cy="79500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損益計算書（ＰＬ）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902E524-DB45-4B74-8295-545847834C5D}"/>
              </a:ext>
            </a:extLst>
          </p:cNvPr>
          <p:cNvSpPr txBox="1"/>
          <p:nvPr/>
        </p:nvSpPr>
        <p:spPr>
          <a:xfrm>
            <a:off x="611560" y="2348880"/>
            <a:ext cx="819233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一会計期間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における</a:t>
            </a: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経営成績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を示し、</a:t>
            </a: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収益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</a:t>
            </a: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費用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とを対比して、その差額として</a:t>
            </a: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利益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を表示した表</a:t>
            </a:r>
            <a:endParaRPr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1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Ｐｒｏｆｉｔ</a:t>
            </a: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ａｎｄ</a:t>
            </a: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Ｌｏｓｓ</a:t>
            </a: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Ｓｔａｔｅｍｅｎｔ</a:t>
            </a:r>
            <a:endParaRPr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（Ｐ</a:t>
            </a:r>
            <a:r>
              <a:rPr lang="en-US" altLang="ja-JP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/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Ｌ）とも呼ばれます。 </a:t>
            </a:r>
            <a:endParaRPr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33EC33D-7E80-FFF9-94AD-4AFDCFD6A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667416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63E59D-459F-48F8-A390-888CADE59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58" y="328427"/>
            <a:ext cx="5703734" cy="745846"/>
          </a:xfrm>
        </p:spPr>
        <p:txBody>
          <a:bodyPr>
            <a:noAutofit/>
          </a:bodyPr>
          <a:lstStyle/>
          <a:p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シンプルな「利益公式」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9D9E1A9-8A51-4C61-BEB0-C2DBABA4B517}"/>
              </a:ext>
            </a:extLst>
          </p:cNvPr>
          <p:cNvGrpSpPr/>
          <p:nvPr/>
        </p:nvGrpSpPr>
        <p:grpSpPr>
          <a:xfrm>
            <a:off x="323528" y="1339716"/>
            <a:ext cx="7416346" cy="999660"/>
            <a:chOff x="903504" y="1153260"/>
            <a:chExt cx="7416346" cy="999660"/>
          </a:xfrm>
        </p:grpSpPr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41D8872C-1E39-4AAF-895A-A3C0C69C4E05}"/>
                </a:ext>
              </a:extLst>
            </p:cNvPr>
            <p:cNvSpPr/>
            <p:nvPr/>
          </p:nvSpPr>
          <p:spPr>
            <a:xfrm>
              <a:off x="903504" y="1229829"/>
              <a:ext cx="1728192" cy="92309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400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利益</a:t>
              </a: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4620A33A-861D-4CFC-B0DD-7DAFE613479A}"/>
                </a:ext>
              </a:extLst>
            </p:cNvPr>
            <p:cNvSpPr/>
            <p:nvPr/>
          </p:nvSpPr>
          <p:spPr>
            <a:xfrm>
              <a:off x="3620783" y="1206670"/>
              <a:ext cx="1728192" cy="92309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収益</a:t>
              </a:r>
            </a:p>
          </p:txBody>
        </p:sp>
        <p:sp>
          <p:nvSpPr>
            <p:cNvPr id="11" name="次の値と等しい 10">
              <a:extLst>
                <a:ext uri="{FF2B5EF4-FFF2-40B4-BE49-F238E27FC236}">
                  <a16:creationId xmlns:a16="http://schemas.microsoft.com/office/drawing/2014/main" id="{A3ACB7F2-B39A-45D6-A439-F69090D928F4}"/>
                </a:ext>
              </a:extLst>
            </p:cNvPr>
            <p:cNvSpPr/>
            <p:nvPr/>
          </p:nvSpPr>
          <p:spPr>
            <a:xfrm>
              <a:off x="2805153" y="1347284"/>
              <a:ext cx="648072" cy="639063"/>
            </a:xfrm>
            <a:prstGeom prst="mathEqual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2" name="減算記号 11">
              <a:extLst>
                <a:ext uri="{FF2B5EF4-FFF2-40B4-BE49-F238E27FC236}">
                  <a16:creationId xmlns:a16="http://schemas.microsoft.com/office/drawing/2014/main" id="{98DD44DC-ED36-4254-BFBA-6907DAAB2E0F}"/>
                </a:ext>
              </a:extLst>
            </p:cNvPr>
            <p:cNvSpPr/>
            <p:nvPr/>
          </p:nvSpPr>
          <p:spPr>
            <a:xfrm>
              <a:off x="5491622" y="1240773"/>
              <a:ext cx="792088" cy="852084"/>
            </a:xfrm>
            <a:prstGeom prst="mathMinus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68B3CA15-2260-415A-B265-D0A08C168CEA}"/>
                </a:ext>
              </a:extLst>
            </p:cNvPr>
            <p:cNvSpPr/>
            <p:nvPr/>
          </p:nvSpPr>
          <p:spPr>
            <a:xfrm>
              <a:off x="6439317" y="1153260"/>
              <a:ext cx="1880533" cy="99966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6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費用</a:t>
              </a:r>
              <a:endParaRPr lang="en-US" altLang="ja-JP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lang="ja-JP" altLang="en-US" sz="28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（コスト）</a:t>
              </a:r>
              <a:endPara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14" name="コンテンツ プレースホルダー 2">
            <a:extLst>
              <a:ext uri="{FF2B5EF4-FFF2-40B4-BE49-F238E27FC236}">
                <a16:creationId xmlns:a16="http://schemas.microsoft.com/office/drawing/2014/main" id="{61E801F5-5E74-4BA0-B47A-4D1F7C32E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719" y="2613174"/>
            <a:ext cx="6840760" cy="50405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販売など企業活動</a:t>
            </a:r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によって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生み出された成果で、企業に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91C9BCF1-4554-419A-9C0B-E0BAAF7AA4D9}"/>
              </a:ext>
            </a:extLst>
          </p:cNvPr>
          <p:cNvSpPr txBox="1">
            <a:spLocks/>
          </p:cNvSpPr>
          <p:nvPr/>
        </p:nvSpPr>
        <p:spPr>
          <a:xfrm>
            <a:off x="1889799" y="3004171"/>
            <a:ext cx="3938296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4000" dirty="0">
                <a:solidFill>
                  <a:srgbClr val="C0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入ってくるもの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C621C816-D3E1-4A0A-A3A5-2463F6DC02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95038" y="4686610"/>
            <a:ext cx="2187788" cy="1991229"/>
          </a:xfrm>
          <a:prstGeom prst="rect">
            <a:avLst/>
          </a:prstGeom>
        </p:spPr>
      </p:pic>
      <p:sp>
        <p:nvSpPr>
          <p:cNvPr id="19" name="コンテンツ プレースホルダー 2">
            <a:extLst>
              <a:ext uri="{FF2B5EF4-FFF2-40B4-BE49-F238E27FC236}">
                <a16:creationId xmlns:a16="http://schemas.microsoft.com/office/drawing/2014/main" id="{DF4C7BA1-7DC0-49C1-999D-76C955C63BC5}"/>
              </a:ext>
            </a:extLst>
          </p:cNvPr>
          <p:cNvSpPr txBox="1">
            <a:spLocks/>
          </p:cNvSpPr>
          <p:nvPr/>
        </p:nvSpPr>
        <p:spPr>
          <a:xfrm>
            <a:off x="1880483" y="4043626"/>
            <a:ext cx="6380315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成果を得るために必要とされる投資コストで、企業から</a:t>
            </a:r>
            <a:endParaRPr lang="en-US" altLang="ja-JP" sz="2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Font typeface="Arial" pitchFamily="34" charset="0"/>
              <a:buNone/>
            </a:pPr>
            <a:endParaRPr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0" name="コンテンツ プレースホルダー 2">
            <a:extLst>
              <a:ext uri="{FF2B5EF4-FFF2-40B4-BE49-F238E27FC236}">
                <a16:creationId xmlns:a16="http://schemas.microsoft.com/office/drawing/2014/main" id="{5C2D9F58-DE97-4CFB-8BE4-A9E0027AB809}"/>
              </a:ext>
            </a:extLst>
          </p:cNvPr>
          <p:cNvSpPr txBox="1">
            <a:spLocks/>
          </p:cNvSpPr>
          <p:nvPr/>
        </p:nvSpPr>
        <p:spPr>
          <a:xfrm>
            <a:off x="1907894" y="4434582"/>
            <a:ext cx="3672408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4000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出ていくもの</a:t>
            </a: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4F97B6C9-7025-44D9-8CE4-BAB60CBC1936}"/>
              </a:ext>
            </a:extLst>
          </p:cNvPr>
          <p:cNvSpPr/>
          <p:nvPr/>
        </p:nvSpPr>
        <p:spPr>
          <a:xfrm>
            <a:off x="424190" y="2681388"/>
            <a:ext cx="1181532" cy="57481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収益</a:t>
            </a: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A8A0AB47-F192-4FF8-93A8-4FD154834781}"/>
              </a:ext>
            </a:extLst>
          </p:cNvPr>
          <p:cNvSpPr/>
          <p:nvPr/>
        </p:nvSpPr>
        <p:spPr>
          <a:xfrm>
            <a:off x="424190" y="4022271"/>
            <a:ext cx="1181532" cy="5748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費用</a:t>
            </a:r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D96525F5-CAAE-4225-8BBC-7819B73AF800}"/>
              </a:ext>
            </a:extLst>
          </p:cNvPr>
          <p:cNvSpPr/>
          <p:nvPr/>
        </p:nvSpPr>
        <p:spPr>
          <a:xfrm>
            <a:off x="385829" y="5484169"/>
            <a:ext cx="1181532" cy="50405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利益</a:t>
            </a: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F6983B82-A0B6-4BFF-A8E0-2A8AE845D45B}"/>
              </a:ext>
            </a:extLst>
          </p:cNvPr>
          <p:cNvSpPr txBox="1">
            <a:spLocks/>
          </p:cNvSpPr>
          <p:nvPr/>
        </p:nvSpPr>
        <p:spPr>
          <a:xfrm>
            <a:off x="1920166" y="5504897"/>
            <a:ext cx="2187788" cy="504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2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その結果、企業に</a:t>
            </a:r>
          </a:p>
        </p:txBody>
      </p:sp>
      <p:sp>
        <p:nvSpPr>
          <p:cNvPr id="21" name="コンテンツ プレースホルダー 2">
            <a:extLst>
              <a:ext uri="{FF2B5EF4-FFF2-40B4-BE49-F238E27FC236}">
                <a16:creationId xmlns:a16="http://schemas.microsoft.com/office/drawing/2014/main" id="{2354AC8A-B5CE-4EFD-888D-E21D5507D2A6}"/>
              </a:ext>
            </a:extLst>
          </p:cNvPr>
          <p:cNvSpPr txBox="1">
            <a:spLocks/>
          </p:cNvSpPr>
          <p:nvPr/>
        </p:nvSpPr>
        <p:spPr>
          <a:xfrm>
            <a:off x="1957507" y="5877272"/>
            <a:ext cx="3672408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ja-JP" altLang="en-US" sz="4000" dirty="0">
                <a:solidFill>
                  <a:schemeClr val="accent6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残ったもの</a:t>
            </a:r>
          </a:p>
        </p:txBody>
      </p:sp>
      <p:sp>
        <p:nvSpPr>
          <p:cNvPr id="7" name="爆発: 14 pt 6">
            <a:extLst>
              <a:ext uri="{FF2B5EF4-FFF2-40B4-BE49-F238E27FC236}">
                <a16:creationId xmlns:a16="http://schemas.microsoft.com/office/drawing/2014/main" id="{2F2BC4BE-AB11-4A30-B881-D4A6FF11CD61}"/>
              </a:ext>
            </a:extLst>
          </p:cNvPr>
          <p:cNvSpPr/>
          <p:nvPr/>
        </p:nvSpPr>
        <p:spPr>
          <a:xfrm>
            <a:off x="6517424" y="124340"/>
            <a:ext cx="1965402" cy="1159244"/>
          </a:xfrm>
          <a:prstGeom prst="irregularSeal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こんだけぇ！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570189-1173-8876-64FC-47D341672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458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D09AF51-52E7-4E4F-A8FA-29114180EC09}"/>
              </a:ext>
            </a:extLst>
          </p:cNvPr>
          <p:cNvSpPr/>
          <p:nvPr/>
        </p:nvSpPr>
        <p:spPr>
          <a:xfrm>
            <a:off x="1187624" y="1388383"/>
            <a:ext cx="62087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9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「決算書」</a:t>
            </a:r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って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6D78A48-C395-40D5-B0F7-02735C05A3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89808" y="4090774"/>
            <a:ext cx="1441876" cy="275768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E386B65-38B1-1F6B-6F2C-34869C04E9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4269" y="3099787"/>
            <a:ext cx="3755461" cy="65842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F266FF5-611A-DB4F-4DDA-802420FC62B9}"/>
              </a:ext>
            </a:extLst>
          </p:cNvPr>
          <p:cNvSpPr txBox="1"/>
          <p:nvPr/>
        </p:nvSpPr>
        <p:spPr>
          <a:xfrm>
            <a:off x="719571" y="926718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いきなりですが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052F6E0-8891-1605-25C3-ECA3ADA6D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ja-JP" altLang="en-US" dirty="0"/>
              <a:t>１</a:t>
            </a:r>
          </a:p>
        </p:txBody>
      </p:sp>
    </p:spTree>
    <p:extLst>
      <p:ext uri="{BB962C8B-B14F-4D97-AF65-F5344CB8AC3E}">
        <p14:creationId xmlns:p14="http://schemas.microsoft.com/office/powerpoint/2010/main" val="22300433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-108520" y="116632"/>
            <a:ext cx="5976664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《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損益計算書イメージ図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》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2578C6F-BC95-43DD-B54E-8379EA895076}"/>
              </a:ext>
            </a:extLst>
          </p:cNvPr>
          <p:cNvSpPr/>
          <p:nvPr/>
        </p:nvSpPr>
        <p:spPr>
          <a:xfrm>
            <a:off x="1565969" y="2276872"/>
            <a:ext cx="1348664" cy="4157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売上</a:t>
            </a:r>
            <a:endParaRPr kumimoji="1"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総利益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E1BC6AC-E621-4D5F-B3A6-EE45932B987B}"/>
              </a:ext>
            </a:extLst>
          </p:cNvPr>
          <p:cNvSpPr/>
          <p:nvPr/>
        </p:nvSpPr>
        <p:spPr>
          <a:xfrm>
            <a:off x="4596544" y="4208724"/>
            <a:ext cx="1377181" cy="22257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経常利益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0778312-0D11-4E72-9928-0323C834CF7C}"/>
              </a:ext>
            </a:extLst>
          </p:cNvPr>
          <p:cNvSpPr/>
          <p:nvPr/>
        </p:nvSpPr>
        <p:spPr>
          <a:xfrm>
            <a:off x="6056222" y="5023417"/>
            <a:ext cx="1340701" cy="14256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税引き前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当期純利益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1A345DB-90E0-4BE3-B590-28AA77EF77B7}"/>
              </a:ext>
            </a:extLst>
          </p:cNvPr>
          <p:cNvSpPr/>
          <p:nvPr/>
        </p:nvSpPr>
        <p:spPr>
          <a:xfrm>
            <a:off x="7496782" y="5738077"/>
            <a:ext cx="1508138" cy="696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当期純利益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22D5915A-83A9-4199-94F8-7E1AA2EE84A7}"/>
              </a:ext>
            </a:extLst>
          </p:cNvPr>
          <p:cNvSpPr/>
          <p:nvPr/>
        </p:nvSpPr>
        <p:spPr>
          <a:xfrm>
            <a:off x="233002" y="877494"/>
            <a:ext cx="1257613" cy="5556981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売上高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995DF2DE-4905-43C0-B324-F223109F2A60}"/>
              </a:ext>
            </a:extLst>
          </p:cNvPr>
          <p:cNvSpPr/>
          <p:nvPr/>
        </p:nvSpPr>
        <p:spPr>
          <a:xfrm>
            <a:off x="1567152" y="861604"/>
            <a:ext cx="1348664" cy="1415268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売上原価</a:t>
            </a: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8FF59CDE-9344-4490-9A4A-1788D31D4C37}"/>
              </a:ext>
            </a:extLst>
          </p:cNvPr>
          <p:cNvSpPr/>
          <p:nvPr/>
        </p:nvSpPr>
        <p:spPr>
          <a:xfrm>
            <a:off x="2989987" y="2276872"/>
            <a:ext cx="1513351" cy="1127086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販売費及び</a:t>
            </a:r>
            <a:endParaRPr kumimoji="1"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一般管理費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D3691C2-52C4-40BE-9354-D293D45161A7}"/>
              </a:ext>
            </a:extLst>
          </p:cNvPr>
          <p:cNvSpPr/>
          <p:nvPr/>
        </p:nvSpPr>
        <p:spPr>
          <a:xfrm>
            <a:off x="2989987" y="3413316"/>
            <a:ext cx="1513351" cy="3021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営業利益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585E282D-2C17-41CC-8A71-EAD37ED3A058}"/>
              </a:ext>
            </a:extLst>
          </p:cNvPr>
          <p:cNvSpPr/>
          <p:nvPr/>
        </p:nvSpPr>
        <p:spPr>
          <a:xfrm>
            <a:off x="4596544" y="3403955"/>
            <a:ext cx="1377181" cy="800893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営業</a:t>
            </a:r>
            <a:r>
              <a:rPr kumimoji="1" lang="ja-JP" altLang="en-US" sz="32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外</a:t>
            </a:r>
            <a:endParaRPr kumimoji="1" lang="en-US" altLang="ja-JP" sz="32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収益・費用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168E1FEB-8E64-4AC2-9BF0-8FF48467E68D}"/>
              </a:ext>
            </a:extLst>
          </p:cNvPr>
          <p:cNvSpPr/>
          <p:nvPr/>
        </p:nvSpPr>
        <p:spPr>
          <a:xfrm>
            <a:off x="6064903" y="4201763"/>
            <a:ext cx="1340701" cy="800879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特別</a:t>
            </a:r>
            <a:endParaRPr kumimoji="1" lang="en-US" altLang="ja-JP" sz="28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利益・損失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F19465C0-BDAE-4F48-B586-34458B72927B}"/>
              </a:ext>
            </a:extLst>
          </p:cNvPr>
          <p:cNvSpPr/>
          <p:nvPr/>
        </p:nvSpPr>
        <p:spPr>
          <a:xfrm>
            <a:off x="7496782" y="5039851"/>
            <a:ext cx="1508138" cy="696392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法人税等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2AF4495-5775-E823-DA55-424FAF4FB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9260" y="6423431"/>
            <a:ext cx="2133600" cy="365125"/>
          </a:xfrm>
        </p:spPr>
        <p:txBody>
          <a:bodyPr/>
          <a:lstStyle/>
          <a:p>
            <a:r>
              <a:rPr lang="en-US" altLang="ja-JP" dirty="0"/>
              <a:t>19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5955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D09AF51-52E7-4E4F-A8FA-29114180EC09}"/>
              </a:ext>
            </a:extLst>
          </p:cNvPr>
          <p:cNvSpPr/>
          <p:nvPr/>
        </p:nvSpPr>
        <p:spPr>
          <a:xfrm>
            <a:off x="1187624" y="1205672"/>
            <a:ext cx="5362365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では、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実際の決算書で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全部を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確認してみよう！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15DE8D1-E9B0-DB82-0FDC-E859D320E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20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34143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07BBE2C-ED0F-8601-4D74-E39779AF7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266" y="542005"/>
            <a:ext cx="4822354" cy="6200169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-670268" y="75357"/>
            <a:ext cx="60486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損益計算書（</a:t>
            </a: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Ｐ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/</a:t>
            </a: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Ｌ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）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矢印: 左 5">
            <a:extLst>
              <a:ext uri="{FF2B5EF4-FFF2-40B4-BE49-F238E27FC236}">
                <a16:creationId xmlns:a16="http://schemas.microsoft.com/office/drawing/2014/main" id="{D24EAF15-FD07-45A1-8D96-DC9863BB3DFE}"/>
              </a:ext>
            </a:extLst>
          </p:cNvPr>
          <p:cNvSpPr/>
          <p:nvPr/>
        </p:nvSpPr>
        <p:spPr>
          <a:xfrm>
            <a:off x="5547692" y="3729201"/>
            <a:ext cx="720080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左 8">
            <a:extLst>
              <a:ext uri="{FF2B5EF4-FFF2-40B4-BE49-F238E27FC236}">
                <a16:creationId xmlns:a16="http://schemas.microsoft.com/office/drawing/2014/main" id="{4E9A6D9D-A461-4E6A-8F4C-5FA5BE695749}"/>
              </a:ext>
            </a:extLst>
          </p:cNvPr>
          <p:cNvSpPr/>
          <p:nvPr/>
        </p:nvSpPr>
        <p:spPr>
          <a:xfrm>
            <a:off x="5421366" y="1373387"/>
            <a:ext cx="720080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矢印: 左 9">
            <a:extLst>
              <a:ext uri="{FF2B5EF4-FFF2-40B4-BE49-F238E27FC236}">
                <a16:creationId xmlns:a16="http://schemas.microsoft.com/office/drawing/2014/main" id="{D651ED65-18C3-448E-BAEB-8E2BBBA9AC88}"/>
              </a:ext>
            </a:extLst>
          </p:cNvPr>
          <p:cNvSpPr/>
          <p:nvPr/>
        </p:nvSpPr>
        <p:spPr>
          <a:xfrm>
            <a:off x="5547692" y="5778835"/>
            <a:ext cx="720080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矢印: 左 11">
            <a:extLst>
              <a:ext uri="{FF2B5EF4-FFF2-40B4-BE49-F238E27FC236}">
                <a16:creationId xmlns:a16="http://schemas.microsoft.com/office/drawing/2014/main" id="{5AADA6BE-AD2A-4FBE-AFFD-F713C30C83C6}"/>
              </a:ext>
            </a:extLst>
          </p:cNvPr>
          <p:cNvSpPr/>
          <p:nvPr/>
        </p:nvSpPr>
        <p:spPr>
          <a:xfrm>
            <a:off x="5412811" y="1618717"/>
            <a:ext cx="720080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2578C6F-BC95-43DD-B54E-8379EA895076}"/>
              </a:ext>
            </a:extLst>
          </p:cNvPr>
          <p:cNvSpPr/>
          <p:nvPr/>
        </p:nvSpPr>
        <p:spPr>
          <a:xfrm>
            <a:off x="6242184" y="1231457"/>
            <a:ext cx="165618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売上総利益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D15BA78-7A48-437B-84A6-A5AAC22C017B}"/>
              </a:ext>
            </a:extLst>
          </p:cNvPr>
          <p:cNvSpPr/>
          <p:nvPr/>
        </p:nvSpPr>
        <p:spPr>
          <a:xfrm>
            <a:off x="6232679" y="1584505"/>
            <a:ext cx="165618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営業利益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E1BC6AC-E621-4D5F-B3A6-EE45932B987B}"/>
              </a:ext>
            </a:extLst>
          </p:cNvPr>
          <p:cNvSpPr/>
          <p:nvPr/>
        </p:nvSpPr>
        <p:spPr>
          <a:xfrm>
            <a:off x="6416757" y="3642090"/>
            <a:ext cx="165618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経常利益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0778312-0D11-4E72-9928-0323C834CF7C}"/>
              </a:ext>
            </a:extLst>
          </p:cNvPr>
          <p:cNvSpPr/>
          <p:nvPr/>
        </p:nvSpPr>
        <p:spPr>
          <a:xfrm>
            <a:off x="6416757" y="5650506"/>
            <a:ext cx="237626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税引き前当期純利益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1A345DB-90E0-4BE3-B590-28AA77EF77B7}"/>
              </a:ext>
            </a:extLst>
          </p:cNvPr>
          <p:cNvSpPr/>
          <p:nvPr/>
        </p:nvSpPr>
        <p:spPr>
          <a:xfrm>
            <a:off x="6416757" y="6463457"/>
            <a:ext cx="1395603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当期純利益</a:t>
            </a:r>
          </a:p>
        </p:txBody>
      </p:sp>
      <p:sp>
        <p:nvSpPr>
          <p:cNvPr id="35" name="矢印: 左 34">
            <a:extLst>
              <a:ext uri="{FF2B5EF4-FFF2-40B4-BE49-F238E27FC236}">
                <a16:creationId xmlns:a16="http://schemas.microsoft.com/office/drawing/2014/main" id="{BC96CE1F-13D3-4FE4-AE54-A798E8892E4B}"/>
              </a:ext>
            </a:extLst>
          </p:cNvPr>
          <p:cNvSpPr/>
          <p:nvPr/>
        </p:nvSpPr>
        <p:spPr>
          <a:xfrm>
            <a:off x="5512599" y="6547791"/>
            <a:ext cx="720080" cy="720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四角形: 角を丸くする 1">
            <a:extLst>
              <a:ext uri="{FF2B5EF4-FFF2-40B4-BE49-F238E27FC236}">
                <a16:creationId xmlns:a16="http://schemas.microsoft.com/office/drawing/2014/main" id="{5917392E-B92D-4512-9330-AFBD78296788}"/>
              </a:ext>
            </a:extLst>
          </p:cNvPr>
          <p:cNvSpPr/>
          <p:nvPr/>
        </p:nvSpPr>
        <p:spPr>
          <a:xfrm>
            <a:off x="5934085" y="2381613"/>
            <a:ext cx="2918791" cy="96868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受取利息　支払利息</a:t>
            </a:r>
            <a:endParaRPr kumimoji="1" lang="en-US" altLang="ja-JP" dirty="0">
              <a:solidFill>
                <a:schemeClr val="tx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銀行預金の利息</a:t>
            </a:r>
            <a:endParaRPr kumimoji="1" lang="en-US" altLang="ja-JP" dirty="0">
              <a:solidFill>
                <a:schemeClr val="tx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ja-JP" altLang="en-US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借入金の金利支払い</a:t>
            </a:r>
            <a:r>
              <a:rPr kumimoji="1" lang="ja-JP" altLang="en-US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など</a:t>
            </a:r>
            <a:endParaRPr kumimoji="1" lang="en-US" altLang="ja-JP" dirty="0">
              <a:solidFill>
                <a:schemeClr val="tx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F22339CC-1713-4A2F-9DC1-31EF89FC78FB}"/>
              </a:ext>
            </a:extLst>
          </p:cNvPr>
          <p:cNvSpPr/>
          <p:nvPr/>
        </p:nvSpPr>
        <p:spPr>
          <a:xfrm>
            <a:off x="6132891" y="4444627"/>
            <a:ext cx="2304256" cy="63726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資産売却などの利益</a:t>
            </a:r>
            <a:endParaRPr lang="en-US" altLang="ja-JP" dirty="0">
              <a:solidFill>
                <a:schemeClr val="tx1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火災などによる損失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006679F0-768E-4F9E-89C4-3CBA41365707}"/>
              </a:ext>
            </a:extLst>
          </p:cNvPr>
          <p:cNvSpPr/>
          <p:nvPr/>
        </p:nvSpPr>
        <p:spPr>
          <a:xfrm>
            <a:off x="6132891" y="6020977"/>
            <a:ext cx="2442186" cy="36933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税金（法人税など）</a:t>
            </a: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C16399AE-928C-4BC0-81EF-1D18105EE1FA}"/>
              </a:ext>
            </a:extLst>
          </p:cNvPr>
          <p:cNvGrpSpPr/>
          <p:nvPr/>
        </p:nvGrpSpPr>
        <p:grpSpPr>
          <a:xfrm>
            <a:off x="5574045" y="224171"/>
            <a:ext cx="3424808" cy="1668506"/>
            <a:chOff x="5580112" y="392342"/>
            <a:chExt cx="3424808" cy="1668506"/>
          </a:xfrm>
        </p:grpSpPr>
        <p:cxnSp>
          <p:nvCxnSpPr>
            <p:cNvPr id="33" name="直線コネクタ 32">
              <a:extLst>
                <a:ext uri="{FF2B5EF4-FFF2-40B4-BE49-F238E27FC236}">
                  <a16:creationId xmlns:a16="http://schemas.microsoft.com/office/drawing/2014/main" id="{2DFEDA6B-E160-4CE2-AB58-CD05247D560E}"/>
                </a:ext>
              </a:extLst>
            </p:cNvPr>
            <p:cNvCxnSpPr/>
            <p:nvPr/>
          </p:nvCxnSpPr>
          <p:spPr>
            <a:xfrm>
              <a:off x="5580112" y="2060848"/>
              <a:ext cx="3278831" cy="0"/>
            </a:xfrm>
            <a:prstGeom prst="line">
              <a:avLst/>
            </a:prstGeom>
            <a:ln w="762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矢印: 上 33">
              <a:extLst>
                <a:ext uri="{FF2B5EF4-FFF2-40B4-BE49-F238E27FC236}">
                  <a16:creationId xmlns:a16="http://schemas.microsoft.com/office/drawing/2014/main" id="{BE352F49-04AD-435B-A399-F625B8839265}"/>
                </a:ext>
              </a:extLst>
            </p:cNvPr>
            <p:cNvSpPr/>
            <p:nvPr/>
          </p:nvSpPr>
          <p:spPr>
            <a:xfrm>
              <a:off x="8256729" y="1124744"/>
              <a:ext cx="275711" cy="892271"/>
            </a:xfrm>
            <a:prstGeom prst="up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3AD64BDD-92D0-4A55-94C8-20FF25B2B8AA}"/>
                </a:ext>
              </a:extLst>
            </p:cNvPr>
            <p:cNvSpPr/>
            <p:nvPr/>
          </p:nvSpPr>
          <p:spPr>
            <a:xfrm>
              <a:off x="7204720" y="392342"/>
              <a:ext cx="1800200" cy="71048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4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本業</a:t>
              </a:r>
              <a:endParaRPr kumimoji="1" lang="ja-JP" altLang="en-US" sz="40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322482-CB76-7069-1CFF-65CB474F66EC}"/>
              </a:ext>
            </a:extLst>
          </p:cNvPr>
          <p:cNvSpPr/>
          <p:nvPr/>
        </p:nvSpPr>
        <p:spPr>
          <a:xfrm>
            <a:off x="323528" y="954718"/>
            <a:ext cx="4997100" cy="81809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スライド番号プレースホルダー 12">
            <a:extLst>
              <a:ext uri="{FF2B5EF4-FFF2-40B4-BE49-F238E27FC236}">
                <a16:creationId xmlns:a16="http://schemas.microsoft.com/office/drawing/2014/main" id="{AFEAA8CE-552F-40E7-CEF3-09BFD00BF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22063" y="6377881"/>
            <a:ext cx="2133600" cy="365125"/>
          </a:xfrm>
        </p:spPr>
        <p:txBody>
          <a:bodyPr/>
          <a:lstStyle/>
          <a:p>
            <a:r>
              <a:rPr lang="en-US" altLang="ja-JP" dirty="0"/>
              <a:t>21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623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2" grpId="0" animBg="1"/>
      <p:bldP spid="3" grpId="0" animBg="1"/>
      <p:bldP spid="14" grpId="0" animBg="1"/>
      <p:bldP spid="15" grpId="0" animBg="1"/>
      <p:bldP spid="16" grpId="0" animBg="1"/>
      <p:bldP spid="17" grpId="0" animBg="1"/>
      <p:bldP spid="35" grpId="0" animBg="1"/>
      <p:bldP spid="2" grpId="0" animBg="1"/>
      <p:bldP spid="7" grpId="0" animBg="1"/>
      <p:bldP spid="8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699E72-D983-4AAA-87EF-4A3B4AF2CFA1}"/>
              </a:ext>
            </a:extLst>
          </p:cNvPr>
          <p:cNvSpPr txBox="1"/>
          <p:nvPr/>
        </p:nvSpPr>
        <p:spPr>
          <a:xfrm>
            <a:off x="238911" y="322316"/>
            <a:ext cx="7164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『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決算書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』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≒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『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財務諸表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』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３表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です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F372256-5E44-46E2-AC56-F974957409D2}"/>
              </a:ext>
            </a:extLst>
          </p:cNvPr>
          <p:cNvGrpSpPr/>
          <p:nvPr/>
        </p:nvGrpSpPr>
        <p:grpSpPr>
          <a:xfrm>
            <a:off x="683568" y="1534562"/>
            <a:ext cx="8117352" cy="4506684"/>
            <a:chOff x="70325" y="893887"/>
            <a:chExt cx="8117352" cy="4506684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624D9A39-8D26-4A04-8CCE-467D099EE796}"/>
                </a:ext>
              </a:extLst>
            </p:cNvPr>
            <p:cNvSpPr/>
            <p:nvPr/>
          </p:nvSpPr>
          <p:spPr>
            <a:xfrm>
              <a:off x="934421" y="2613099"/>
              <a:ext cx="5762548" cy="981004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+mn-cs"/>
                </a:rPr>
                <a:t>貸借対照表（ＢＳ）</a:t>
              </a: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56F18C7F-D3DD-478E-9394-5CEF2CC9A136}"/>
                </a:ext>
              </a:extLst>
            </p:cNvPr>
            <p:cNvSpPr/>
            <p:nvPr/>
          </p:nvSpPr>
          <p:spPr>
            <a:xfrm>
              <a:off x="934421" y="893887"/>
              <a:ext cx="4922199" cy="715606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+mn-cs"/>
                </a:rPr>
                <a:t>損益計算書（ＰＬ）</a:t>
              </a: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3937041-3005-4A1B-958B-920D04DA7E44}"/>
                </a:ext>
              </a:extLst>
            </p:cNvPr>
            <p:cNvSpPr/>
            <p:nvPr/>
          </p:nvSpPr>
          <p:spPr>
            <a:xfrm>
              <a:off x="934421" y="4655032"/>
              <a:ext cx="7253256" cy="745539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+mn-cs"/>
                </a:rPr>
                <a:t>キャッシュフロー計算書（ＣＦ）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755CC81-8905-433D-B52C-ACF5D300CEC4}"/>
                </a:ext>
              </a:extLst>
            </p:cNvPr>
            <p:cNvSpPr txBox="1"/>
            <p:nvPr/>
          </p:nvSpPr>
          <p:spPr>
            <a:xfrm>
              <a:off x="73737" y="893887"/>
              <a:ext cx="648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①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A7911305-93F8-4885-9CA0-358DBD0FACE9}"/>
                </a:ext>
              </a:extLst>
            </p:cNvPr>
            <p:cNvSpPr txBox="1"/>
            <p:nvPr/>
          </p:nvSpPr>
          <p:spPr>
            <a:xfrm>
              <a:off x="70325" y="2780436"/>
              <a:ext cx="648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②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F2C3465-6BE3-4C09-9395-518E340E1ECE}"/>
                </a:ext>
              </a:extLst>
            </p:cNvPr>
            <p:cNvSpPr txBox="1"/>
            <p:nvPr/>
          </p:nvSpPr>
          <p:spPr>
            <a:xfrm>
              <a:off x="87768" y="4704637"/>
              <a:ext cx="648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③</a:t>
              </a:r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81161DDF-7D2F-6600-BAA3-DB72427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285828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1DF65E2-D171-740D-1AAF-F7D6C8E354B9}"/>
              </a:ext>
            </a:extLst>
          </p:cNvPr>
          <p:cNvSpPr/>
          <p:nvPr/>
        </p:nvSpPr>
        <p:spPr>
          <a:xfrm>
            <a:off x="323528" y="497228"/>
            <a:ext cx="66800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今回は、馴染みの薄い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EE5179B-B723-B3A9-EB66-D3568427C0B4}"/>
              </a:ext>
            </a:extLst>
          </p:cNvPr>
          <p:cNvSpPr/>
          <p:nvPr/>
        </p:nvSpPr>
        <p:spPr>
          <a:xfrm>
            <a:off x="611560" y="1961902"/>
            <a:ext cx="4824536" cy="7470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貸借対照表（ＢＳ）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1E0989-ECBC-7CE9-61B0-2BF9B4E47AF5}"/>
              </a:ext>
            </a:extLst>
          </p:cNvPr>
          <p:cNvSpPr txBox="1"/>
          <p:nvPr/>
        </p:nvSpPr>
        <p:spPr>
          <a:xfrm>
            <a:off x="700150" y="3077893"/>
            <a:ext cx="819232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決算日時点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において、企業に帰属する</a:t>
            </a:r>
            <a:r>
              <a:rPr kumimoji="1"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資産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と、負って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いる</a:t>
            </a: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負債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、そしてその差額となる</a:t>
            </a: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純資産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を表示した表</a:t>
            </a:r>
            <a:endParaRPr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1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Ｂａｌａｎｃｅ</a:t>
            </a:r>
            <a:r>
              <a:rPr lang="ja-JP" altLang="en-US" sz="1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Ｓｈｅｅｔ（Ｂ</a:t>
            </a:r>
            <a:r>
              <a:rPr lang="en-US" altLang="ja-JP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/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Ｓ）</a:t>
            </a:r>
            <a:endParaRPr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とも呼ばれます。</a:t>
            </a:r>
            <a:endParaRPr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179F93-B8BF-83AE-2683-653F837E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23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95702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1DAFB08-EB70-B965-602B-38D5996F157F}"/>
              </a:ext>
            </a:extLst>
          </p:cNvPr>
          <p:cNvSpPr/>
          <p:nvPr/>
        </p:nvSpPr>
        <p:spPr>
          <a:xfrm>
            <a:off x="611560" y="908720"/>
            <a:ext cx="5976664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貸借対照表（ＢＳ）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4F3AACA-ADC8-C975-1F68-0DFD5B428AD5}"/>
              </a:ext>
            </a:extLst>
          </p:cNvPr>
          <p:cNvSpPr txBox="1"/>
          <p:nvPr/>
        </p:nvSpPr>
        <p:spPr>
          <a:xfrm>
            <a:off x="539552" y="2060848"/>
            <a:ext cx="8208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solidFill>
                  <a:schemeClr val="accent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長年の間</a:t>
            </a:r>
            <a:r>
              <a:rPr kumimoji="1" lang="ja-JP" altLang="en-US" sz="3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、いいことも悪いこともあったけど、</a:t>
            </a:r>
            <a:r>
              <a:rPr kumimoji="1" lang="ja-JP" altLang="en-US" sz="3600" dirty="0">
                <a:solidFill>
                  <a:schemeClr val="accent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決算日時点</a:t>
            </a:r>
            <a:r>
              <a:rPr kumimoji="1" lang="ja-JP" altLang="en-US" sz="3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（今の時点：４月３０日）では</a:t>
            </a:r>
            <a:endParaRPr kumimoji="1" lang="en-US" altLang="ja-JP" sz="32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3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こうなっていますよ。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072624D-7CA7-DC41-10E5-0482E7EAE0E8}"/>
              </a:ext>
            </a:extLst>
          </p:cNvPr>
          <p:cNvSpPr/>
          <p:nvPr/>
        </p:nvSpPr>
        <p:spPr>
          <a:xfrm>
            <a:off x="898811" y="4486597"/>
            <a:ext cx="4464496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損益計算書（</a:t>
            </a: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PL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）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83E975C-87A5-A2AA-A6BE-5036D20BC367}"/>
              </a:ext>
            </a:extLst>
          </p:cNvPr>
          <p:cNvSpPr txBox="1"/>
          <p:nvPr/>
        </p:nvSpPr>
        <p:spPr>
          <a:xfrm>
            <a:off x="1403648" y="5270718"/>
            <a:ext cx="7859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一会計期間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（５月１日から４月３０日）</a:t>
            </a:r>
            <a:endParaRPr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における経営成績</a:t>
            </a:r>
            <a:endParaRPr lang="ja-JP" altLang="en-US" sz="2400" dirty="0"/>
          </a:p>
        </p:txBody>
      </p:sp>
      <p:sp>
        <p:nvSpPr>
          <p:cNvPr id="3" name="吹き出し: 円形 2">
            <a:extLst>
              <a:ext uri="{FF2B5EF4-FFF2-40B4-BE49-F238E27FC236}">
                <a16:creationId xmlns:a16="http://schemas.microsoft.com/office/drawing/2014/main" id="{3F05AF6A-34EF-413B-8622-7806D698B05B}"/>
              </a:ext>
            </a:extLst>
          </p:cNvPr>
          <p:cNvSpPr/>
          <p:nvPr/>
        </p:nvSpPr>
        <p:spPr>
          <a:xfrm>
            <a:off x="5868144" y="3789040"/>
            <a:ext cx="2592288" cy="1362313"/>
          </a:xfrm>
          <a:prstGeom prst="wedgeEllipseCallout">
            <a:avLst>
              <a:gd name="adj1" fmla="val -65098"/>
              <a:gd name="adj2" fmla="val 6085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solidFill>
                  <a:schemeClr val="accent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たった</a:t>
            </a:r>
            <a:endParaRPr kumimoji="1" lang="en-US" altLang="ja-JP" sz="2800" dirty="0">
              <a:solidFill>
                <a:schemeClr val="accent6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4400" dirty="0">
                <a:solidFill>
                  <a:schemeClr val="accent6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１年間</a:t>
            </a:r>
            <a:endParaRPr kumimoji="1" lang="ja-JP" altLang="en-US" sz="4400" dirty="0">
              <a:solidFill>
                <a:schemeClr val="accent6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119E9C2-410E-A534-66EC-0EAE8FD6A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285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9D3857E-0941-2C12-3DC0-DC5E2D42F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184" y="186348"/>
            <a:ext cx="2376264" cy="6259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67F0307-C3A3-EF2C-8073-410256A8C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73568"/>
            <a:ext cx="2529644" cy="63875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DEA3C35-7EA7-0D26-6803-9938A3AA645D}"/>
              </a:ext>
            </a:extLst>
          </p:cNvPr>
          <p:cNvSpPr/>
          <p:nvPr/>
        </p:nvSpPr>
        <p:spPr>
          <a:xfrm>
            <a:off x="0" y="233686"/>
            <a:ext cx="1152128" cy="2880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１９６６年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9A76BA2-6A50-7933-452C-883481D8017B}"/>
              </a:ext>
            </a:extLst>
          </p:cNvPr>
          <p:cNvSpPr/>
          <p:nvPr/>
        </p:nvSpPr>
        <p:spPr>
          <a:xfrm>
            <a:off x="395536" y="607207"/>
            <a:ext cx="2740986" cy="2880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フロンティア製茶株式会社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B6EA87F-211C-60DC-1A0C-A83877BB958F}"/>
              </a:ext>
            </a:extLst>
          </p:cNvPr>
          <p:cNvSpPr/>
          <p:nvPr/>
        </p:nvSpPr>
        <p:spPr>
          <a:xfrm>
            <a:off x="-9399" y="980728"/>
            <a:ext cx="1152128" cy="2880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１９６９年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39EF342-86C9-01B7-FECB-818A1BBA8D8F}"/>
              </a:ext>
            </a:extLst>
          </p:cNvPr>
          <p:cNvSpPr/>
          <p:nvPr/>
        </p:nvSpPr>
        <p:spPr>
          <a:xfrm>
            <a:off x="395536" y="1325610"/>
            <a:ext cx="3243264" cy="2880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「株式会社伊藤園」に商号変更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AF320D7-23CB-89EC-8133-193C464EFCCB}"/>
              </a:ext>
            </a:extLst>
          </p:cNvPr>
          <p:cNvSpPr/>
          <p:nvPr/>
        </p:nvSpPr>
        <p:spPr>
          <a:xfrm>
            <a:off x="0" y="1985486"/>
            <a:ext cx="1152128" cy="2880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１９８１年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A3573E6-962B-E5F5-6F17-4FF2A259F452}"/>
              </a:ext>
            </a:extLst>
          </p:cNvPr>
          <p:cNvSpPr/>
          <p:nvPr/>
        </p:nvSpPr>
        <p:spPr>
          <a:xfrm>
            <a:off x="395536" y="2330368"/>
            <a:ext cx="3024336" cy="2880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「缶入りウーロン茶」全国販売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865AFA6-E987-7A7C-1AEF-4E4CD30192F6}"/>
              </a:ext>
            </a:extLst>
          </p:cNvPr>
          <p:cNvSpPr/>
          <p:nvPr/>
        </p:nvSpPr>
        <p:spPr>
          <a:xfrm>
            <a:off x="29725" y="3191110"/>
            <a:ext cx="1152128" cy="2880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１９８９年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C95F3CE-4D2A-74D8-D47A-C0AEC8C3831B}"/>
              </a:ext>
            </a:extLst>
          </p:cNvPr>
          <p:cNvSpPr/>
          <p:nvPr/>
        </p:nvSpPr>
        <p:spPr>
          <a:xfrm>
            <a:off x="393758" y="3536698"/>
            <a:ext cx="3314146" cy="2880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「おーいお茶」ブランド市場導入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02437DD-A9DB-865A-1946-110C238A2FBA}"/>
              </a:ext>
            </a:extLst>
          </p:cNvPr>
          <p:cNvSpPr/>
          <p:nvPr/>
        </p:nvSpPr>
        <p:spPr>
          <a:xfrm>
            <a:off x="29725" y="4396734"/>
            <a:ext cx="1152128" cy="2880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１９９６年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C8E774B-1B92-F8A2-CFDB-81E4207EA973}"/>
              </a:ext>
            </a:extLst>
          </p:cNvPr>
          <p:cNvSpPr/>
          <p:nvPr/>
        </p:nvSpPr>
        <p:spPr>
          <a:xfrm>
            <a:off x="393758" y="5331379"/>
            <a:ext cx="1585954" cy="2880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東証１部上場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3B06AAA-153B-E7CA-6083-EF9151ACE843}"/>
              </a:ext>
            </a:extLst>
          </p:cNvPr>
          <p:cNvSpPr/>
          <p:nvPr/>
        </p:nvSpPr>
        <p:spPr>
          <a:xfrm>
            <a:off x="29725" y="5043347"/>
            <a:ext cx="1152128" cy="2880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１９９８年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3DBE590-EFC8-F08B-249E-F1C702A29473}"/>
              </a:ext>
            </a:extLst>
          </p:cNvPr>
          <p:cNvSpPr/>
          <p:nvPr/>
        </p:nvSpPr>
        <p:spPr>
          <a:xfrm>
            <a:off x="359151" y="4755340"/>
            <a:ext cx="1585954" cy="2880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東証２部上場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697555E-F019-74E1-A302-73C4097D57E8}"/>
              </a:ext>
            </a:extLst>
          </p:cNvPr>
          <p:cNvSpPr/>
          <p:nvPr/>
        </p:nvSpPr>
        <p:spPr>
          <a:xfrm>
            <a:off x="89811" y="5909230"/>
            <a:ext cx="1949987" cy="2880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２０２２年５月１日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226BCF2-0DCD-8F0E-CA1E-F00F2CA72441}"/>
              </a:ext>
            </a:extLst>
          </p:cNvPr>
          <p:cNvSpPr/>
          <p:nvPr/>
        </p:nvSpPr>
        <p:spPr>
          <a:xfrm>
            <a:off x="85328" y="6261989"/>
            <a:ext cx="2133600" cy="2880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２０２３年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４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月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３０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日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0E03D52-3003-3F51-3DD3-973FCDCEC97D}"/>
              </a:ext>
            </a:extLst>
          </p:cNvPr>
          <p:cNvSpPr/>
          <p:nvPr/>
        </p:nvSpPr>
        <p:spPr>
          <a:xfrm>
            <a:off x="2218928" y="6117973"/>
            <a:ext cx="2133600" cy="2880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第５８期の経営活動</a:t>
            </a:r>
          </a:p>
        </p:txBody>
      </p:sp>
      <p:sp>
        <p:nvSpPr>
          <p:cNvPr id="20" name="矢印: 上下 19">
            <a:extLst>
              <a:ext uri="{FF2B5EF4-FFF2-40B4-BE49-F238E27FC236}">
                <a16:creationId xmlns:a16="http://schemas.microsoft.com/office/drawing/2014/main" id="{52CCB624-184E-8248-6441-7DA4E55BF8A4}"/>
              </a:ext>
            </a:extLst>
          </p:cNvPr>
          <p:cNvSpPr/>
          <p:nvPr/>
        </p:nvSpPr>
        <p:spPr>
          <a:xfrm>
            <a:off x="5025843" y="5909230"/>
            <a:ext cx="360040" cy="625973"/>
          </a:xfrm>
          <a:prstGeom prst="up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下 21">
            <a:extLst>
              <a:ext uri="{FF2B5EF4-FFF2-40B4-BE49-F238E27FC236}">
                <a16:creationId xmlns:a16="http://schemas.microsoft.com/office/drawing/2014/main" id="{EB78BCEC-B3D8-6B23-BFF9-7851F733F220}"/>
              </a:ext>
            </a:extLst>
          </p:cNvPr>
          <p:cNvSpPr/>
          <p:nvPr/>
        </p:nvSpPr>
        <p:spPr>
          <a:xfrm>
            <a:off x="7308304" y="751223"/>
            <a:ext cx="360040" cy="5783980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695587F-5F0B-9664-C47C-8C3FEE6FAF70}"/>
              </a:ext>
            </a:extLst>
          </p:cNvPr>
          <p:cNvSpPr txBox="1"/>
          <p:nvPr/>
        </p:nvSpPr>
        <p:spPr>
          <a:xfrm>
            <a:off x="5518883" y="6036673"/>
            <a:ext cx="871827" cy="369332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１年間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28D66CB-8C7F-6709-D33D-811DE227EA71}"/>
              </a:ext>
            </a:extLst>
          </p:cNvPr>
          <p:cNvSpPr txBox="1"/>
          <p:nvPr/>
        </p:nvSpPr>
        <p:spPr>
          <a:xfrm>
            <a:off x="7715400" y="6017667"/>
            <a:ext cx="901697" cy="646331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決算日</a:t>
            </a:r>
            <a:endParaRPr kumimoji="1" lang="en-US" altLang="ja-JP" dirty="0">
              <a:solidFill>
                <a:srgbClr val="0070C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時点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CDBA00D-5C2C-0AE3-C0C7-04D68B12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41138"/>
            <a:ext cx="2133600" cy="365125"/>
          </a:xfrm>
        </p:spPr>
        <p:txBody>
          <a:bodyPr/>
          <a:lstStyle/>
          <a:p>
            <a:r>
              <a:rPr kumimoji="1" lang="en-US" altLang="ja-JP" dirty="0"/>
              <a:t>25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29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EE5179B-B723-B3A9-EB66-D3568427C0B4}"/>
              </a:ext>
            </a:extLst>
          </p:cNvPr>
          <p:cNvSpPr/>
          <p:nvPr/>
        </p:nvSpPr>
        <p:spPr>
          <a:xfrm>
            <a:off x="395536" y="878346"/>
            <a:ext cx="4824536" cy="7470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貸借対照表（ＢＳ）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1E0989-ECBC-7CE9-61B0-2BF9B4E47AF5}"/>
              </a:ext>
            </a:extLst>
          </p:cNvPr>
          <p:cNvSpPr txBox="1"/>
          <p:nvPr/>
        </p:nvSpPr>
        <p:spPr>
          <a:xfrm>
            <a:off x="755576" y="2205439"/>
            <a:ext cx="819232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決算日時点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において、</a:t>
            </a:r>
            <a:endParaRPr kumimoji="1"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企業に帰属する</a:t>
            </a:r>
            <a:r>
              <a:rPr kumimoji="1" lang="ja-JP" altLang="en-US" sz="5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資産</a:t>
            </a:r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と、</a:t>
            </a:r>
            <a:endParaRPr kumimoji="1"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負って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いる</a:t>
            </a:r>
            <a:r>
              <a:rPr lang="ja-JP" altLang="en-US" sz="5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負債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、</a:t>
            </a:r>
            <a:endParaRPr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そしてその差額となる</a:t>
            </a:r>
            <a:r>
              <a:rPr lang="ja-JP" altLang="en-US" sz="5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純資産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</a:t>
            </a:r>
            <a:endParaRPr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表示した表</a:t>
            </a:r>
            <a:endParaRPr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1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1740B69-C588-2EDF-07F6-F710E6AAE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26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014484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E104133-FDF4-4495-8EF1-AF01685E0DFA}"/>
              </a:ext>
            </a:extLst>
          </p:cNvPr>
          <p:cNvSpPr/>
          <p:nvPr/>
        </p:nvSpPr>
        <p:spPr>
          <a:xfrm>
            <a:off x="2305040" y="130130"/>
            <a:ext cx="3485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ja-JP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３つのボックス</a:t>
            </a:r>
            <a:r>
              <a:rPr lang="en-US" altLang="ja-JP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lang="ja-JP" altLang="en-US" sz="36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8E9CAD76-B7E2-DCA4-3183-D6F7852449F2}"/>
              </a:ext>
            </a:extLst>
          </p:cNvPr>
          <p:cNvGrpSpPr/>
          <p:nvPr/>
        </p:nvGrpSpPr>
        <p:grpSpPr>
          <a:xfrm>
            <a:off x="1547665" y="1268760"/>
            <a:ext cx="5760641" cy="4680520"/>
            <a:chOff x="1403648" y="1700808"/>
            <a:chExt cx="4608512" cy="3816424"/>
          </a:xfrm>
        </p:grpSpPr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FD73792F-E917-313A-132D-EFFBCEFC450D}"/>
                </a:ext>
              </a:extLst>
            </p:cNvPr>
            <p:cNvSpPr/>
            <p:nvPr/>
          </p:nvSpPr>
          <p:spPr>
            <a:xfrm>
              <a:off x="1403648" y="1700808"/>
              <a:ext cx="2304256" cy="381642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6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資産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61E1646D-B62C-D32B-B879-4F73EE30FA4A}"/>
                </a:ext>
              </a:extLst>
            </p:cNvPr>
            <p:cNvSpPr/>
            <p:nvPr/>
          </p:nvSpPr>
          <p:spPr>
            <a:xfrm>
              <a:off x="3707904" y="1700808"/>
              <a:ext cx="2304256" cy="2304256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6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負債</a:t>
              </a: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1670CB5D-C336-621F-84AC-3A5E86CE2808}"/>
                </a:ext>
              </a:extLst>
            </p:cNvPr>
            <p:cNvSpPr/>
            <p:nvPr/>
          </p:nvSpPr>
          <p:spPr>
            <a:xfrm>
              <a:off x="3707904" y="4016188"/>
              <a:ext cx="2304256" cy="150104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6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純資産</a:t>
              </a: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7C362CB-FAE3-0CE4-CD2F-F9311351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27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8945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D09AF51-52E7-4E4F-A8FA-29114180EC09}"/>
              </a:ext>
            </a:extLst>
          </p:cNvPr>
          <p:cNvSpPr/>
          <p:nvPr/>
        </p:nvSpPr>
        <p:spPr>
          <a:xfrm>
            <a:off x="1547664" y="1766858"/>
            <a:ext cx="493276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では、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実際の決算書を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見てみよう！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2D13DD8-A460-F968-8B11-45C07D0B4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28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45266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AC64130-716B-507F-8296-97742ECB8F74}"/>
              </a:ext>
            </a:extLst>
          </p:cNvPr>
          <p:cNvSpPr txBox="1"/>
          <p:nvPr/>
        </p:nvSpPr>
        <p:spPr>
          <a:xfrm>
            <a:off x="827584" y="4874729"/>
            <a:ext cx="8421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企業の経営状態、</a:t>
            </a:r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学校の成績表</a:t>
            </a:r>
            <a:endParaRPr kumimoji="1" lang="en-US" altLang="ja-JP" sz="5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みたいなもの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0D0D26-B13E-F917-DD68-4A7611F5CE39}"/>
              </a:ext>
            </a:extLst>
          </p:cNvPr>
          <p:cNvSpPr txBox="1"/>
          <p:nvPr/>
        </p:nvSpPr>
        <p:spPr>
          <a:xfrm rot="156973">
            <a:off x="628357" y="873168"/>
            <a:ext cx="8204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企業活動</a:t>
            </a:r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の状態を金額に表したもの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93BE7F-F7A1-AF91-C57A-94AD9157BE0D}"/>
              </a:ext>
            </a:extLst>
          </p:cNvPr>
          <p:cNvSpPr txBox="1"/>
          <p:nvPr/>
        </p:nvSpPr>
        <p:spPr>
          <a:xfrm rot="902224">
            <a:off x="2030449" y="2782961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企業の経営戦略に役立てるもの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E627A96-5B36-637D-7AFD-756903BA1E41}"/>
              </a:ext>
            </a:extLst>
          </p:cNvPr>
          <p:cNvSpPr txBox="1"/>
          <p:nvPr/>
        </p:nvSpPr>
        <p:spPr>
          <a:xfrm rot="21120358">
            <a:off x="451463" y="3728818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金融機関や投資家が見るもの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89DEEA8-F083-B5F1-CA13-B32B80BAA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35232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2AE4305-3543-B7FE-8605-58AB1FDEE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1" y="863108"/>
            <a:ext cx="4251389" cy="551079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6803752-C259-C269-E9DC-7A562B425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960" y="845553"/>
            <a:ext cx="4320480" cy="5510797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6B96637-C8EE-1303-A383-51CBBB112314}"/>
              </a:ext>
            </a:extLst>
          </p:cNvPr>
          <p:cNvSpPr/>
          <p:nvPr/>
        </p:nvSpPr>
        <p:spPr>
          <a:xfrm>
            <a:off x="1043608" y="2924944"/>
            <a:ext cx="2160240" cy="10081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資産</a:t>
            </a:r>
            <a:endParaRPr kumimoji="1" lang="ja-JP" altLang="en-US" sz="6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A32E062-C6A2-EC1C-BF1C-EB3D13CD122B}"/>
              </a:ext>
            </a:extLst>
          </p:cNvPr>
          <p:cNvSpPr/>
          <p:nvPr/>
        </p:nvSpPr>
        <p:spPr>
          <a:xfrm>
            <a:off x="5443246" y="2088784"/>
            <a:ext cx="2160240" cy="10081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負債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5D3089F-A66C-81D8-994E-EA1AD90DED5B}"/>
              </a:ext>
            </a:extLst>
          </p:cNvPr>
          <p:cNvSpPr/>
          <p:nvPr/>
        </p:nvSpPr>
        <p:spPr>
          <a:xfrm>
            <a:off x="5443246" y="4797152"/>
            <a:ext cx="2376264" cy="10081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純資産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CF76E95-2F8D-CFBA-C422-09236FBFED60}"/>
              </a:ext>
            </a:extLst>
          </p:cNvPr>
          <p:cNvSpPr/>
          <p:nvPr/>
        </p:nvSpPr>
        <p:spPr>
          <a:xfrm>
            <a:off x="114931" y="1196752"/>
            <a:ext cx="4218361" cy="515959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09595F0-7050-8413-6DEC-3638423E2276}"/>
              </a:ext>
            </a:extLst>
          </p:cNvPr>
          <p:cNvSpPr/>
          <p:nvPr/>
        </p:nvSpPr>
        <p:spPr>
          <a:xfrm>
            <a:off x="4392960" y="1196752"/>
            <a:ext cx="4320480" cy="27363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20918FF-EE00-8871-457F-0B29CCD0F539}"/>
              </a:ext>
            </a:extLst>
          </p:cNvPr>
          <p:cNvSpPr/>
          <p:nvPr/>
        </p:nvSpPr>
        <p:spPr>
          <a:xfrm>
            <a:off x="4392960" y="3923365"/>
            <a:ext cx="4320480" cy="24408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A248AFF-DD69-AB46-43F1-99EF313C1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8560" y="16975"/>
            <a:ext cx="5688632" cy="969445"/>
          </a:xfrm>
          <a:prstGeom prst="rect">
            <a:avLst/>
          </a:prstGeom>
        </p:spPr>
      </p:pic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0DE1FB84-D39E-98E7-724D-DA54C0668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2941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508070FA-7C24-CA12-C60A-87E97742E6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585942" y="1683836"/>
            <a:ext cx="2558058" cy="174516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55CBA0D-0599-4F01-45C7-436363926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384" y="836712"/>
            <a:ext cx="2667231" cy="317324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B752FB8-2131-9040-CA31-C946E85F83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384" y="4041323"/>
            <a:ext cx="2678484" cy="2800363"/>
          </a:xfrm>
          <a:prstGeom prst="rect">
            <a:avLst/>
          </a:prstGeom>
        </p:spPr>
      </p:pic>
      <p:sp>
        <p:nvSpPr>
          <p:cNvPr id="5" name="思考の吹き出し: 雲形 4">
            <a:extLst>
              <a:ext uri="{FF2B5EF4-FFF2-40B4-BE49-F238E27FC236}">
                <a16:creationId xmlns:a16="http://schemas.microsoft.com/office/drawing/2014/main" id="{6B96FE9B-4FCB-6A3B-C986-E6B2F3D88F04}"/>
              </a:ext>
            </a:extLst>
          </p:cNvPr>
          <p:cNvSpPr/>
          <p:nvPr/>
        </p:nvSpPr>
        <p:spPr>
          <a:xfrm>
            <a:off x="6719900" y="623133"/>
            <a:ext cx="1800200" cy="1368152"/>
          </a:xfrm>
          <a:prstGeom prst="cloud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ここで</a:t>
            </a:r>
            <a:endParaRPr kumimoji="1" lang="en-US" altLang="ja-JP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ちょっと</a:t>
            </a:r>
            <a:endParaRPr kumimoji="1" lang="en-US" altLang="ja-JP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ご注意</a:t>
            </a:r>
            <a:endParaRPr kumimoji="1" lang="ja-JP" alt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74588118-15DB-E17D-4E3B-91E7F39A5550}"/>
              </a:ext>
            </a:extLst>
          </p:cNvPr>
          <p:cNvSpPr/>
          <p:nvPr/>
        </p:nvSpPr>
        <p:spPr>
          <a:xfrm>
            <a:off x="135378" y="3933056"/>
            <a:ext cx="2752563" cy="936104"/>
          </a:xfrm>
          <a:prstGeom prst="wedgeRoundRectCallout">
            <a:avLst>
              <a:gd name="adj1" fmla="val 67928"/>
              <a:gd name="adj2" fmla="val -1560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「負債の部」</a:t>
            </a:r>
            <a:endParaRPr kumimoji="1"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有価証券報告書　</a:t>
            </a:r>
            <a:r>
              <a:rPr kumimoji="1" lang="en-US" altLang="ja-JP" sz="24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P.7</a:t>
            </a:r>
            <a:r>
              <a:rPr kumimoji="1" lang="ja-JP" altLang="en-US" sz="24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1DA88930-3D9C-0AF1-09C6-D48D75EBB3BA}"/>
              </a:ext>
            </a:extLst>
          </p:cNvPr>
          <p:cNvSpPr/>
          <p:nvPr/>
        </p:nvSpPr>
        <p:spPr>
          <a:xfrm>
            <a:off x="145657" y="754247"/>
            <a:ext cx="2752563" cy="936104"/>
          </a:xfrm>
          <a:prstGeom prst="wedgeRoundRectCallout">
            <a:avLst>
              <a:gd name="adj1" fmla="val 67928"/>
              <a:gd name="adj2" fmla="val -1560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「資産の部」</a:t>
            </a:r>
            <a:endParaRPr kumimoji="1"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有価証券報告書　</a:t>
            </a:r>
            <a:r>
              <a:rPr kumimoji="1" lang="en-US" altLang="ja-JP" sz="24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P.7</a:t>
            </a:r>
            <a:r>
              <a:rPr lang="ja-JP" altLang="en-US" sz="24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</a:t>
            </a:r>
            <a:endParaRPr kumimoji="1" lang="ja-JP" altLang="en-US" sz="2400" dirty="0">
              <a:solidFill>
                <a:srgbClr val="FFC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92EBF105-29F5-C2A3-4E01-A4196D1BFD69}"/>
              </a:ext>
            </a:extLst>
          </p:cNvPr>
          <p:cNvSpPr/>
          <p:nvPr/>
        </p:nvSpPr>
        <p:spPr>
          <a:xfrm>
            <a:off x="4283968" y="394207"/>
            <a:ext cx="825610" cy="3600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５７期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EE3B0659-E1F0-5B1D-7259-0E18A0B6E9AA}"/>
              </a:ext>
            </a:extLst>
          </p:cNvPr>
          <p:cNvSpPr/>
          <p:nvPr/>
        </p:nvSpPr>
        <p:spPr>
          <a:xfrm>
            <a:off x="5234227" y="394207"/>
            <a:ext cx="825610" cy="3600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５８期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2696E07-64BD-46D3-0E0B-0539BC505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1735" y="836712"/>
            <a:ext cx="2667231" cy="3173243"/>
          </a:xfrm>
          <a:prstGeom prst="rect">
            <a:avLst/>
          </a:prstGeom>
        </p:spPr>
      </p:pic>
      <p:sp>
        <p:nvSpPr>
          <p:cNvPr id="6" name="吹き出し: 角を丸めた四角形 5">
            <a:extLst>
              <a:ext uri="{FF2B5EF4-FFF2-40B4-BE49-F238E27FC236}">
                <a16:creationId xmlns:a16="http://schemas.microsoft.com/office/drawing/2014/main" id="{0EA84224-320D-B02F-F870-79F24BFB83EB}"/>
              </a:ext>
            </a:extLst>
          </p:cNvPr>
          <p:cNvSpPr/>
          <p:nvPr/>
        </p:nvSpPr>
        <p:spPr>
          <a:xfrm>
            <a:off x="139008" y="754247"/>
            <a:ext cx="2752563" cy="936104"/>
          </a:xfrm>
          <a:prstGeom prst="wedgeRoundRectCallout">
            <a:avLst>
              <a:gd name="adj1" fmla="val 67928"/>
              <a:gd name="adj2" fmla="val -15603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「資産の部」</a:t>
            </a:r>
            <a:endParaRPr kumimoji="1"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有価証券報告書　</a:t>
            </a:r>
            <a:r>
              <a:rPr kumimoji="1" lang="en-US" altLang="ja-JP" sz="24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P.7</a:t>
            </a:r>
            <a:r>
              <a:rPr lang="ja-JP" altLang="en-US" sz="24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</a:t>
            </a:r>
            <a:endParaRPr kumimoji="1" lang="ja-JP" altLang="en-US" sz="2400" dirty="0">
              <a:solidFill>
                <a:srgbClr val="FFC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" name="スライド番号プレースホルダー 7">
            <a:extLst>
              <a:ext uri="{FF2B5EF4-FFF2-40B4-BE49-F238E27FC236}">
                <a16:creationId xmlns:a16="http://schemas.microsoft.com/office/drawing/2014/main" id="{B98A0D4F-6830-AE07-AADF-A1ECB13CC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3158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55CBA0D-0599-4F01-45C7-436363926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25" y="2060848"/>
            <a:ext cx="3492841" cy="415548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8B752FB8-2131-9040-CA31-C946E85F8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3" y="2122169"/>
            <a:ext cx="3660545" cy="3827111"/>
          </a:xfrm>
          <a:prstGeom prst="rect">
            <a:avLst/>
          </a:prstGeom>
        </p:spPr>
      </p:pic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74588118-15DB-E17D-4E3B-91E7F39A5550}"/>
              </a:ext>
            </a:extLst>
          </p:cNvPr>
          <p:cNvSpPr/>
          <p:nvPr/>
        </p:nvSpPr>
        <p:spPr>
          <a:xfrm>
            <a:off x="4644008" y="353111"/>
            <a:ext cx="2752563" cy="936104"/>
          </a:xfrm>
          <a:prstGeom prst="wedgeRoundRectCallout">
            <a:avLst>
              <a:gd name="adj1" fmla="val 49038"/>
              <a:gd name="adj2" fmla="val -10815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「負債の部」</a:t>
            </a:r>
            <a:endParaRPr kumimoji="1"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有価証券報告書　</a:t>
            </a:r>
            <a:r>
              <a:rPr kumimoji="1" lang="en-US" altLang="ja-JP" sz="24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P.7</a:t>
            </a:r>
            <a:r>
              <a:rPr kumimoji="1" lang="ja-JP" altLang="en-US" sz="24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</a:t>
            </a:r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1DA88930-3D9C-0AF1-09C6-D48D75EBB3BA}"/>
              </a:ext>
            </a:extLst>
          </p:cNvPr>
          <p:cNvSpPr/>
          <p:nvPr/>
        </p:nvSpPr>
        <p:spPr>
          <a:xfrm>
            <a:off x="523293" y="383871"/>
            <a:ext cx="2752563" cy="936104"/>
          </a:xfrm>
          <a:prstGeom prst="wedgeRoundRectCallout">
            <a:avLst>
              <a:gd name="adj1" fmla="val 46758"/>
              <a:gd name="adj2" fmla="val -4111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「資産の部」</a:t>
            </a:r>
            <a:endParaRPr kumimoji="1"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有価証券報告書　</a:t>
            </a:r>
            <a:r>
              <a:rPr kumimoji="1" lang="en-US" altLang="ja-JP" sz="24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P.7</a:t>
            </a:r>
            <a:r>
              <a:rPr lang="ja-JP" altLang="en-US" sz="2400" dirty="0">
                <a:solidFill>
                  <a:srgbClr val="FFC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</a:t>
            </a:r>
            <a:endParaRPr kumimoji="1" lang="ja-JP" altLang="en-US" sz="2400" dirty="0">
              <a:solidFill>
                <a:srgbClr val="FFC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92EBF105-29F5-C2A3-4E01-A4196D1BFD69}"/>
              </a:ext>
            </a:extLst>
          </p:cNvPr>
          <p:cNvSpPr/>
          <p:nvPr/>
        </p:nvSpPr>
        <p:spPr>
          <a:xfrm>
            <a:off x="2267744" y="1515897"/>
            <a:ext cx="825610" cy="3600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５７期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EE3B0659-E1F0-5B1D-7259-0E18A0B6E9AA}"/>
              </a:ext>
            </a:extLst>
          </p:cNvPr>
          <p:cNvSpPr/>
          <p:nvPr/>
        </p:nvSpPr>
        <p:spPr>
          <a:xfrm>
            <a:off x="3275856" y="1515897"/>
            <a:ext cx="825610" cy="3600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５８期</a:t>
            </a: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2538F127-2C7B-BC69-9F64-C617DEBBCF91}"/>
              </a:ext>
            </a:extLst>
          </p:cNvPr>
          <p:cNvSpPr/>
          <p:nvPr/>
        </p:nvSpPr>
        <p:spPr>
          <a:xfrm>
            <a:off x="6463452" y="1525672"/>
            <a:ext cx="825610" cy="3600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５７期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8103000C-39A5-5503-25ED-E3DF68EC2789}"/>
              </a:ext>
            </a:extLst>
          </p:cNvPr>
          <p:cNvSpPr/>
          <p:nvPr/>
        </p:nvSpPr>
        <p:spPr>
          <a:xfrm>
            <a:off x="7622958" y="1526534"/>
            <a:ext cx="825610" cy="3600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５８期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34FB53A-281E-EB6E-582A-D771C5B1018A}"/>
              </a:ext>
            </a:extLst>
          </p:cNvPr>
          <p:cNvSpPr/>
          <p:nvPr/>
        </p:nvSpPr>
        <p:spPr>
          <a:xfrm>
            <a:off x="3238838" y="1371883"/>
            <a:ext cx="987210" cy="48444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58EB18B-0E6B-3B3E-71B0-70C01389B788}"/>
              </a:ext>
            </a:extLst>
          </p:cNvPr>
          <p:cNvSpPr/>
          <p:nvPr/>
        </p:nvSpPr>
        <p:spPr>
          <a:xfrm>
            <a:off x="7498376" y="1371882"/>
            <a:ext cx="1036999" cy="46494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86C9A2B-89BB-8395-E19B-9A17143F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9878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2AE4305-3543-B7FE-8605-58AB1FDEE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1" y="863108"/>
            <a:ext cx="4251389" cy="551079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6803752-C259-C269-E9DC-7A562B425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960" y="845553"/>
            <a:ext cx="4320480" cy="5510797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6B96637-C8EE-1303-A383-51CBBB112314}"/>
              </a:ext>
            </a:extLst>
          </p:cNvPr>
          <p:cNvSpPr/>
          <p:nvPr/>
        </p:nvSpPr>
        <p:spPr>
          <a:xfrm>
            <a:off x="1043608" y="2924944"/>
            <a:ext cx="2160240" cy="10081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資産</a:t>
            </a:r>
            <a:endParaRPr kumimoji="1" lang="ja-JP" altLang="en-US" sz="6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A32E062-C6A2-EC1C-BF1C-EB3D13CD122B}"/>
              </a:ext>
            </a:extLst>
          </p:cNvPr>
          <p:cNvSpPr/>
          <p:nvPr/>
        </p:nvSpPr>
        <p:spPr>
          <a:xfrm>
            <a:off x="5443246" y="2088784"/>
            <a:ext cx="2160240" cy="10081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負債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5D3089F-A66C-81D8-994E-EA1AD90DED5B}"/>
              </a:ext>
            </a:extLst>
          </p:cNvPr>
          <p:cNvSpPr/>
          <p:nvPr/>
        </p:nvSpPr>
        <p:spPr>
          <a:xfrm>
            <a:off x="5443246" y="4797152"/>
            <a:ext cx="2376264" cy="10081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純資産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CF76E95-2F8D-CFBA-C422-09236FBFED60}"/>
              </a:ext>
            </a:extLst>
          </p:cNvPr>
          <p:cNvSpPr/>
          <p:nvPr/>
        </p:nvSpPr>
        <p:spPr>
          <a:xfrm>
            <a:off x="114931" y="1196752"/>
            <a:ext cx="4218361" cy="515959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09595F0-7050-8413-6DEC-3638423E2276}"/>
              </a:ext>
            </a:extLst>
          </p:cNvPr>
          <p:cNvSpPr/>
          <p:nvPr/>
        </p:nvSpPr>
        <p:spPr>
          <a:xfrm>
            <a:off x="4392960" y="1196752"/>
            <a:ext cx="4320480" cy="273630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20918FF-EE00-8871-457F-0B29CCD0F539}"/>
              </a:ext>
            </a:extLst>
          </p:cNvPr>
          <p:cNvSpPr/>
          <p:nvPr/>
        </p:nvSpPr>
        <p:spPr>
          <a:xfrm>
            <a:off x="4392960" y="3923365"/>
            <a:ext cx="4320480" cy="244084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A248AFF-DD69-AB46-43F1-99EF313C1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8560" y="16975"/>
            <a:ext cx="5688632" cy="969445"/>
          </a:xfrm>
          <a:prstGeom prst="rect">
            <a:avLst/>
          </a:prstGeom>
        </p:spPr>
      </p:pic>
      <p:sp>
        <p:nvSpPr>
          <p:cNvPr id="11" name="スライド番号プレースホルダー 10">
            <a:extLst>
              <a:ext uri="{FF2B5EF4-FFF2-40B4-BE49-F238E27FC236}">
                <a16:creationId xmlns:a16="http://schemas.microsoft.com/office/drawing/2014/main" id="{9AB71524-A597-BE18-1BD1-E288E0E67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7422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1BBC6F-C253-4583-9811-BFF5B2DD168A}"/>
              </a:ext>
            </a:extLst>
          </p:cNvPr>
          <p:cNvSpPr txBox="1"/>
          <p:nvPr/>
        </p:nvSpPr>
        <p:spPr>
          <a:xfrm>
            <a:off x="2051720" y="4748951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ちょっとしたことだけど</a:t>
            </a:r>
            <a:endParaRPr kumimoji="1" lang="en-US" altLang="ja-JP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会計には超重要な基礎知識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BD9D3DA-1B0F-4AF5-B23E-07125C25220F}"/>
              </a:ext>
            </a:extLst>
          </p:cNvPr>
          <p:cNvSpPr txBox="1"/>
          <p:nvPr/>
        </p:nvSpPr>
        <p:spPr>
          <a:xfrm>
            <a:off x="971600" y="2360930"/>
            <a:ext cx="3960440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3F3D18A-D865-45E4-BFAC-12E7E49B65BC}"/>
              </a:ext>
            </a:extLst>
          </p:cNvPr>
          <p:cNvSpPr txBox="1"/>
          <p:nvPr/>
        </p:nvSpPr>
        <p:spPr>
          <a:xfrm>
            <a:off x="179512" y="881476"/>
            <a:ext cx="852726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決算書で表現される</a:t>
            </a:r>
            <a:r>
              <a:rPr lang="ja-JP" altLang="en-US" sz="4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「流動」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</a:t>
            </a:r>
            <a:r>
              <a:rPr lang="ja-JP" altLang="en-US" sz="4800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「固定」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の違いは、</a:t>
            </a:r>
            <a:endParaRPr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r>
              <a:rPr lang="ja-JP" altLang="en-US" sz="2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１年以内で現金（化）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になるかならないかの基準による。</a:t>
            </a:r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728D265-7B94-496F-97FD-0FCDFB7CF24B}"/>
              </a:ext>
            </a:extLst>
          </p:cNvPr>
          <p:cNvSpPr txBox="1"/>
          <p:nvPr/>
        </p:nvSpPr>
        <p:spPr>
          <a:xfrm>
            <a:off x="251520" y="2943605"/>
            <a:ext cx="2298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１年間なので、</a:t>
            </a:r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E308D43-C1B3-4BE3-91FB-771849461AF6}"/>
              </a:ext>
            </a:extLst>
          </p:cNvPr>
          <p:cNvSpPr txBox="1"/>
          <p:nvPr/>
        </p:nvSpPr>
        <p:spPr>
          <a:xfrm>
            <a:off x="2527520" y="2712857"/>
            <a:ext cx="4420743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ワンイヤー・ルール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6D692EB-C3C5-4A4C-9385-C3E897E0DB2C}"/>
              </a:ext>
            </a:extLst>
          </p:cNvPr>
          <p:cNvSpPr txBox="1"/>
          <p:nvPr/>
        </p:nvSpPr>
        <p:spPr>
          <a:xfrm>
            <a:off x="6948264" y="2943605"/>
            <a:ext cx="22985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と呼ばれる。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EC7D81C-9A11-080B-3098-C94D497BF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33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41022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E104133-FDF4-4495-8EF1-AF01685E0DFA}"/>
              </a:ext>
            </a:extLst>
          </p:cNvPr>
          <p:cNvSpPr/>
          <p:nvPr/>
        </p:nvSpPr>
        <p:spPr>
          <a:xfrm>
            <a:off x="539552" y="146381"/>
            <a:ext cx="61286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ja-JP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貸借対照表（Ｂ</a:t>
            </a:r>
            <a:r>
              <a:rPr lang="en-US" altLang="ja-JP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/</a:t>
            </a: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Ｓ）の</a:t>
            </a:r>
            <a:r>
              <a:rPr lang="ja-JP" altLang="en-US" sz="4800" dirty="0">
                <a:solidFill>
                  <a:schemeClr val="accent6">
                    <a:lumMod val="75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構造</a:t>
            </a:r>
            <a:r>
              <a:rPr lang="en-US" altLang="ja-JP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lang="ja-JP" altLang="en-US" sz="36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9443651C-F950-4CF2-0B2B-27A1758F3812}"/>
              </a:ext>
            </a:extLst>
          </p:cNvPr>
          <p:cNvGrpSpPr/>
          <p:nvPr/>
        </p:nvGrpSpPr>
        <p:grpSpPr>
          <a:xfrm>
            <a:off x="2267744" y="1268760"/>
            <a:ext cx="4530859" cy="5040684"/>
            <a:chOff x="3491880" y="1475203"/>
            <a:chExt cx="3811675" cy="4618207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32BDAA55-9687-4E35-B54B-4099ABD9DE9B}"/>
                </a:ext>
              </a:extLst>
            </p:cNvPr>
            <p:cNvSpPr/>
            <p:nvPr/>
          </p:nvSpPr>
          <p:spPr>
            <a:xfrm>
              <a:off x="3500230" y="1480051"/>
              <a:ext cx="1903489" cy="26560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流動資産</a:t>
              </a: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83104312-A6B7-4118-A130-C05C3FB9644B}"/>
                </a:ext>
              </a:extLst>
            </p:cNvPr>
            <p:cNvSpPr/>
            <p:nvPr/>
          </p:nvSpPr>
          <p:spPr>
            <a:xfrm>
              <a:off x="3491880" y="4140811"/>
              <a:ext cx="1885851" cy="1947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固定資産</a:t>
              </a: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C88A58FA-DDAC-4038-B575-F5A6D539B317}"/>
                </a:ext>
              </a:extLst>
            </p:cNvPr>
            <p:cNvSpPr/>
            <p:nvPr/>
          </p:nvSpPr>
          <p:spPr>
            <a:xfrm>
              <a:off x="5395576" y="1475203"/>
              <a:ext cx="1903487" cy="1947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000" dirty="0">
                  <a:solidFill>
                    <a:srgbClr val="FFFF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流動</a:t>
              </a:r>
              <a:r>
                <a:rPr kumimoji="1" lang="ja-JP" altLang="en-US" sz="3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負債</a:t>
              </a: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BF640AFF-0256-4566-909E-AF37CADFAC8C}"/>
                </a:ext>
              </a:extLst>
            </p:cNvPr>
            <p:cNvSpPr/>
            <p:nvPr/>
          </p:nvSpPr>
          <p:spPr>
            <a:xfrm>
              <a:off x="5386972" y="3427688"/>
              <a:ext cx="1912091" cy="13049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000" dirty="0">
                  <a:solidFill>
                    <a:srgbClr val="FFC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固定</a:t>
              </a:r>
              <a:r>
                <a:rPr kumimoji="1" lang="ja-JP" altLang="en-US" sz="3200" dirty="0">
                  <a:solidFill>
                    <a:schemeClr val="bg1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負債</a:t>
              </a: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2A49EA8A-64E4-4B7C-A11F-4EBF29CDA51C}"/>
                </a:ext>
              </a:extLst>
            </p:cNvPr>
            <p:cNvSpPr/>
            <p:nvPr/>
          </p:nvSpPr>
          <p:spPr>
            <a:xfrm>
              <a:off x="5372982" y="4732653"/>
              <a:ext cx="1930573" cy="1360757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200" dirty="0">
                  <a:solidFill>
                    <a:schemeClr val="bg1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純資産</a:t>
              </a: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2A4B687C-9A7D-B0D4-C18F-F0F539A93E9D}"/>
                </a:ext>
              </a:extLst>
            </p:cNvPr>
            <p:cNvSpPr/>
            <p:nvPr/>
          </p:nvSpPr>
          <p:spPr>
            <a:xfrm>
              <a:off x="3500230" y="1484783"/>
              <a:ext cx="1903489" cy="265602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000" dirty="0">
                  <a:solidFill>
                    <a:srgbClr val="FFFF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流動</a:t>
              </a:r>
              <a:r>
                <a:rPr kumimoji="1" lang="ja-JP" altLang="en-US" sz="3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資産</a:t>
              </a: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837F1BE7-4656-8234-02A5-B9535A93D385}"/>
                </a:ext>
              </a:extLst>
            </p:cNvPr>
            <p:cNvSpPr/>
            <p:nvPr/>
          </p:nvSpPr>
          <p:spPr>
            <a:xfrm>
              <a:off x="3491880" y="4145543"/>
              <a:ext cx="1885851" cy="194775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4000" dirty="0">
                  <a:solidFill>
                    <a:srgbClr val="FFC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固定</a:t>
              </a:r>
              <a:r>
                <a:rPr kumimoji="1" lang="ja-JP" altLang="en-US" sz="32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資産</a:t>
              </a:r>
            </a:p>
          </p:txBody>
        </p:sp>
      </p:grpSp>
      <p:sp>
        <p:nvSpPr>
          <p:cNvPr id="10" name="左中かっこ 9">
            <a:extLst>
              <a:ext uri="{FF2B5EF4-FFF2-40B4-BE49-F238E27FC236}">
                <a16:creationId xmlns:a16="http://schemas.microsoft.com/office/drawing/2014/main" id="{35BF4E22-BE4B-1EB5-CFD7-78254953C6A1}"/>
              </a:ext>
            </a:extLst>
          </p:cNvPr>
          <p:cNvSpPr/>
          <p:nvPr/>
        </p:nvSpPr>
        <p:spPr>
          <a:xfrm>
            <a:off x="1763688" y="1279216"/>
            <a:ext cx="504056" cy="5024939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右中かっこ 10">
            <a:extLst>
              <a:ext uri="{FF2B5EF4-FFF2-40B4-BE49-F238E27FC236}">
                <a16:creationId xmlns:a16="http://schemas.microsoft.com/office/drawing/2014/main" id="{7417D9DC-AEA3-0DF2-89CF-B78BA7FA97EB}"/>
              </a:ext>
            </a:extLst>
          </p:cNvPr>
          <p:cNvSpPr/>
          <p:nvPr/>
        </p:nvSpPr>
        <p:spPr>
          <a:xfrm>
            <a:off x="6866331" y="1268760"/>
            <a:ext cx="369965" cy="3555444"/>
          </a:xfrm>
          <a:prstGeom prst="righ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310E168-A960-3ECD-6FCB-D23B87F0CE71}"/>
              </a:ext>
            </a:extLst>
          </p:cNvPr>
          <p:cNvSpPr txBox="1"/>
          <p:nvPr/>
        </p:nvSpPr>
        <p:spPr>
          <a:xfrm>
            <a:off x="545952" y="3380377"/>
            <a:ext cx="115106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資産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B333163-9BC3-57E9-FCA9-F6A4B635E2CE}"/>
              </a:ext>
            </a:extLst>
          </p:cNvPr>
          <p:cNvSpPr txBox="1"/>
          <p:nvPr/>
        </p:nvSpPr>
        <p:spPr>
          <a:xfrm>
            <a:off x="7380312" y="2734046"/>
            <a:ext cx="115106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負債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1A3CB25-61BE-F626-0DB8-7A984ABE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58982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D09AF51-52E7-4E4F-A8FA-29114180EC09}"/>
              </a:ext>
            </a:extLst>
          </p:cNvPr>
          <p:cNvSpPr/>
          <p:nvPr/>
        </p:nvSpPr>
        <p:spPr>
          <a:xfrm>
            <a:off x="352011" y="2505670"/>
            <a:ext cx="88216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もう一度、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実際の決算書を見てみよう！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D4B678A-9539-0C86-0B56-672668E7E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35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4932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9A7C481-15BF-E75B-403F-16A1E082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334" y="814450"/>
            <a:ext cx="4174088" cy="569301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572A294-663D-F9D4-0824-96B67FC8C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98" y="879869"/>
            <a:ext cx="4284476" cy="5739745"/>
          </a:xfrm>
          <a:prstGeom prst="rect">
            <a:avLst/>
          </a:prstGeom>
        </p:spPr>
      </p:pic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-108520" y="238386"/>
            <a:ext cx="568863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《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貸借対照表（Ｂ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/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Ｓ）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j-cs"/>
              </a:rPr>
              <a:t>》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j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95E4864-5644-4F4C-9AEA-746E20C8FDA6}"/>
              </a:ext>
            </a:extLst>
          </p:cNvPr>
          <p:cNvSpPr/>
          <p:nvPr/>
        </p:nvSpPr>
        <p:spPr>
          <a:xfrm>
            <a:off x="357098" y="990829"/>
            <a:ext cx="4284476" cy="1602178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95F8C2E-199E-472B-8ABC-B0949FCF467B}"/>
              </a:ext>
            </a:extLst>
          </p:cNvPr>
          <p:cNvSpPr/>
          <p:nvPr/>
        </p:nvSpPr>
        <p:spPr>
          <a:xfrm>
            <a:off x="357098" y="2636912"/>
            <a:ext cx="4286910" cy="3888432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2F80E12-65E8-45A7-BAAC-12B0D68569CB}"/>
              </a:ext>
            </a:extLst>
          </p:cNvPr>
          <p:cNvSpPr/>
          <p:nvPr/>
        </p:nvSpPr>
        <p:spPr>
          <a:xfrm>
            <a:off x="4716016" y="2744924"/>
            <a:ext cx="4248472" cy="1260140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C20E62A-B2C2-4AC6-A1EE-9D3880E9FB72}"/>
              </a:ext>
            </a:extLst>
          </p:cNvPr>
          <p:cNvSpPr/>
          <p:nvPr/>
        </p:nvSpPr>
        <p:spPr>
          <a:xfrm>
            <a:off x="4716016" y="4077072"/>
            <a:ext cx="4248472" cy="2448272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D7B5F3D7-E8F8-420D-8FD3-015C5DEE8AF5}"/>
              </a:ext>
            </a:extLst>
          </p:cNvPr>
          <p:cNvSpPr/>
          <p:nvPr/>
        </p:nvSpPr>
        <p:spPr>
          <a:xfrm>
            <a:off x="6156176" y="253612"/>
            <a:ext cx="2194922" cy="506713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流動と固定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C20A15B-C986-22D2-CF46-F893B61669AB}"/>
              </a:ext>
            </a:extLst>
          </p:cNvPr>
          <p:cNvSpPr/>
          <p:nvPr/>
        </p:nvSpPr>
        <p:spPr>
          <a:xfrm>
            <a:off x="4697748" y="986002"/>
            <a:ext cx="4284476" cy="1700570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E52293E4-D6C9-42F2-B98E-E0D29C12CF79}"/>
              </a:ext>
            </a:extLst>
          </p:cNvPr>
          <p:cNvGrpSpPr/>
          <p:nvPr/>
        </p:nvGrpSpPr>
        <p:grpSpPr>
          <a:xfrm>
            <a:off x="1686269" y="968119"/>
            <a:ext cx="7100633" cy="4230352"/>
            <a:chOff x="1619672" y="1034852"/>
            <a:chExt cx="7100633" cy="4230352"/>
          </a:xfrm>
        </p:grpSpPr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06A23BF4-9D86-4918-951A-3CDE690A6BBB}"/>
                </a:ext>
              </a:extLst>
            </p:cNvPr>
            <p:cNvSpPr/>
            <p:nvPr/>
          </p:nvSpPr>
          <p:spPr>
            <a:xfrm>
              <a:off x="1619672" y="1738461"/>
              <a:ext cx="1656184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流動資産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CF81A622-3B5E-41E0-BE67-4DBAA1DD2989}"/>
                </a:ext>
              </a:extLst>
            </p:cNvPr>
            <p:cNvSpPr/>
            <p:nvPr/>
          </p:nvSpPr>
          <p:spPr>
            <a:xfrm>
              <a:off x="1619672" y="4572406"/>
              <a:ext cx="1656184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固定資産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AD58FECE-BEC3-4C68-B6EC-C8C180BAFCDC}"/>
                </a:ext>
              </a:extLst>
            </p:cNvPr>
            <p:cNvSpPr/>
            <p:nvPr/>
          </p:nvSpPr>
          <p:spPr>
            <a:xfrm>
              <a:off x="5976156" y="1700808"/>
              <a:ext cx="1656184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流動負債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5933F2C0-0A15-4D7F-B7E7-E4321C9202D5}"/>
                </a:ext>
              </a:extLst>
            </p:cNvPr>
            <p:cNvSpPr/>
            <p:nvPr/>
          </p:nvSpPr>
          <p:spPr>
            <a:xfrm>
              <a:off x="5976156" y="3158970"/>
              <a:ext cx="1656184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固定負債</a:t>
              </a: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54CA47F4-266A-47B6-BB95-C08F3FCFE84E}"/>
                </a:ext>
              </a:extLst>
            </p:cNvPr>
            <p:cNvSpPr/>
            <p:nvPr/>
          </p:nvSpPr>
          <p:spPr>
            <a:xfrm>
              <a:off x="5976156" y="4833156"/>
              <a:ext cx="1656184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純資産</a:t>
              </a:r>
            </a:p>
          </p:txBody>
        </p:sp>
        <p:sp>
          <p:nvSpPr>
            <p:cNvPr id="9" name="四角形: 角を丸くする 8">
              <a:extLst>
                <a:ext uri="{FF2B5EF4-FFF2-40B4-BE49-F238E27FC236}">
                  <a16:creationId xmlns:a16="http://schemas.microsoft.com/office/drawing/2014/main" id="{7E132D36-8398-4A44-A45E-FA46E433A340}"/>
                </a:ext>
              </a:extLst>
            </p:cNvPr>
            <p:cNvSpPr/>
            <p:nvPr/>
          </p:nvSpPr>
          <p:spPr>
            <a:xfrm>
              <a:off x="2483768" y="1052735"/>
              <a:ext cx="792088" cy="288033"/>
            </a:xfrm>
            <a:prstGeom prst="round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四角形: 角を丸くする 19">
              <a:extLst>
                <a:ext uri="{FF2B5EF4-FFF2-40B4-BE49-F238E27FC236}">
                  <a16:creationId xmlns:a16="http://schemas.microsoft.com/office/drawing/2014/main" id="{493BEF37-260C-4F02-99B2-A63921EA0A9D}"/>
                </a:ext>
              </a:extLst>
            </p:cNvPr>
            <p:cNvSpPr/>
            <p:nvPr/>
          </p:nvSpPr>
          <p:spPr>
            <a:xfrm>
              <a:off x="3635285" y="1052735"/>
              <a:ext cx="795625" cy="288033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四角形: 角を丸くする 22">
              <a:extLst>
                <a:ext uri="{FF2B5EF4-FFF2-40B4-BE49-F238E27FC236}">
                  <a16:creationId xmlns:a16="http://schemas.microsoft.com/office/drawing/2014/main" id="{722DD20A-D05B-4595-B42E-8DAA3D02885E}"/>
                </a:ext>
              </a:extLst>
            </p:cNvPr>
            <p:cNvSpPr/>
            <p:nvPr/>
          </p:nvSpPr>
          <p:spPr>
            <a:xfrm>
              <a:off x="6768244" y="1052735"/>
              <a:ext cx="815716" cy="288034"/>
            </a:xfrm>
            <a:prstGeom prst="round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4076824E-6454-4684-AA1F-2BA26C0E32B6}"/>
                </a:ext>
              </a:extLst>
            </p:cNvPr>
            <p:cNvSpPr/>
            <p:nvPr/>
          </p:nvSpPr>
          <p:spPr>
            <a:xfrm>
              <a:off x="7875559" y="1034852"/>
              <a:ext cx="844746" cy="305916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7182FC5-F655-1F9F-0D65-B6305B99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8576" y="6421825"/>
            <a:ext cx="2133600" cy="365125"/>
          </a:xfrm>
        </p:spPr>
        <p:txBody>
          <a:bodyPr/>
          <a:lstStyle/>
          <a:p>
            <a:r>
              <a:rPr lang="en-US" altLang="ja-JP" dirty="0"/>
              <a:t>36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28014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CE9149E-B75D-26ED-A515-B8A9D49BE70B}"/>
              </a:ext>
            </a:extLst>
          </p:cNvPr>
          <p:cNvSpPr txBox="1"/>
          <p:nvPr/>
        </p:nvSpPr>
        <p:spPr>
          <a:xfrm>
            <a:off x="1691680" y="1628800"/>
            <a:ext cx="61206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それでは</a:t>
            </a:r>
            <a:r>
              <a:rPr lang="ja-JP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、</a:t>
            </a:r>
            <a:endParaRPr lang="en-US" altLang="ja-JP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実は、</a:t>
            </a:r>
            <a:endParaRPr lang="en-US" altLang="ja-JP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みなさんが、気になっている</a:t>
            </a:r>
            <a:endParaRPr kumimoji="1" lang="en-US" altLang="ja-JP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「簿記」</a:t>
            </a:r>
            <a:endParaRPr lang="en-US" altLang="ja-JP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というものを覗いてみよう！</a:t>
            </a:r>
            <a:endParaRPr kumimoji="1" lang="en-US" altLang="ja-JP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kumimoji="1" lang="ja-JP" altLang="en-US" sz="3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C64B4F8-B9D3-4718-253C-CA351B481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57045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>
            <a:extLst>
              <a:ext uri="{FF2B5EF4-FFF2-40B4-BE49-F238E27FC236}">
                <a16:creationId xmlns:a16="http://schemas.microsoft.com/office/drawing/2014/main" id="{8D52887D-6F6F-F2D9-7B81-F63C1FC96B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454508" y="5674868"/>
            <a:ext cx="1549946" cy="1033297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43A2423-ECB8-9FAD-2C5B-AD63A8391D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400" t="24610" r="11413" b="21020"/>
          <a:stretch/>
        </p:blipFill>
        <p:spPr>
          <a:xfrm>
            <a:off x="1160014" y="1887800"/>
            <a:ext cx="6459986" cy="428855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0873115-138C-9523-F129-A5A314BAABA5}"/>
              </a:ext>
            </a:extLst>
          </p:cNvPr>
          <p:cNvSpPr txBox="1"/>
          <p:nvPr/>
        </p:nvSpPr>
        <p:spPr>
          <a:xfrm>
            <a:off x="-30705" y="17109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左側</a:t>
            </a:r>
            <a:r>
              <a:rPr kumimoji="1" lang="en-US" altLang="ja-JP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kumimoji="1" lang="ja-JP" altLang="en-US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51CD67F-0CD7-20B6-4D17-08C42F634B49}"/>
              </a:ext>
            </a:extLst>
          </p:cNvPr>
          <p:cNvSpPr txBox="1"/>
          <p:nvPr/>
        </p:nvSpPr>
        <p:spPr>
          <a:xfrm>
            <a:off x="7343800" y="17109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右</a:t>
            </a:r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側</a:t>
            </a:r>
            <a:r>
              <a:rPr kumimoji="1" lang="en-US" altLang="ja-JP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kumimoji="1" lang="ja-JP" altLang="en-US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2A431B04-3F4E-08E0-58DB-4FCAD0EF85DF}"/>
              </a:ext>
            </a:extLst>
          </p:cNvPr>
          <p:cNvSpPr/>
          <p:nvPr/>
        </p:nvSpPr>
        <p:spPr>
          <a:xfrm>
            <a:off x="302821" y="875570"/>
            <a:ext cx="1800200" cy="7707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借方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93CC1356-9F62-EA52-A53F-036F0C55EEAD}"/>
              </a:ext>
            </a:extLst>
          </p:cNvPr>
          <p:cNvSpPr/>
          <p:nvPr/>
        </p:nvSpPr>
        <p:spPr>
          <a:xfrm>
            <a:off x="7087888" y="940791"/>
            <a:ext cx="1800200" cy="77073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貸方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6685F2C-AEBA-2A68-77E5-388D40A8C245}"/>
              </a:ext>
            </a:extLst>
          </p:cNvPr>
          <p:cNvSpPr txBox="1"/>
          <p:nvPr/>
        </p:nvSpPr>
        <p:spPr>
          <a:xfrm>
            <a:off x="2267744" y="692696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か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AE3E4C27-674C-EE9D-066B-C926CAD54212}"/>
              </a:ext>
            </a:extLst>
          </p:cNvPr>
          <p:cNvSpPr txBox="1"/>
          <p:nvPr/>
        </p:nvSpPr>
        <p:spPr>
          <a:xfrm>
            <a:off x="4600310" y="719763"/>
            <a:ext cx="576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か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1F8265-F9A2-CD5B-1F67-2610C07D5C24}"/>
              </a:ext>
            </a:extLst>
          </p:cNvPr>
          <p:cNvSpPr txBox="1"/>
          <p:nvPr/>
        </p:nvSpPr>
        <p:spPr>
          <a:xfrm>
            <a:off x="5150496" y="561368"/>
            <a:ext cx="1195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し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9FD25F8-1D3E-0708-3EFE-ABC650E4F069}"/>
              </a:ext>
            </a:extLst>
          </p:cNvPr>
          <p:cNvSpPr txBox="1"/>
          <p:nvPr/>
        </p:nvSpPr>
        <p:spPr>
          <a:xfrm>
            <a:off x="2641069" y="572037"/>
            <a:ext cx="11958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8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り</a:t>
            </a:r>
          </a:p>
        </p:txBody>
      </p:sp>
      <p:sp>
        <p:nvSpPr>
          <p:cNvPr id="24" name="矢印: 左 23">
            <a:extLst>
              <a:ext uri="{FF2B5EF4-FFF2-40B4-BE49-F238E27FC236}">
                <a16:creationId xmlns:a16="http://schemas.microsoft.com/office/drawing/2014/main" id="{0AB967A8-2FA1-8E62-0573-CEB75F3420EA}"/>
              </a:ext>
            </a:extLst>
          </p:cNvPr>
          <p:cNvSpPr/>
          <p:nvPr/>
        </p:nvSpPr>
        <p:spPr>
          <a:xfrm rot="9419239">
            <a:off x="5594444" y="1545619"/>
            <a:ext cx="989991" cy="281730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矢印: 左 24">
            <a:extLst>
              <a:ext uri="{FF2B5EF4-FFF2-40B4-BE49-F238E27FC236}">
                <a16:creationId xmlns:a16="http://schemas.microsoft.com/office/drawing/2014/main" id="{EB6182D1-A228-ED3D-C346-ADE5DA9A8A4B}"/>
              </a:ext>
            </a:extLst>
          </p:cNvPr>
          <p:cNvSpPr/>
          <p:nvPr/>
        </p:nvSpPr>
        <p:spPr>
          <a:xfrm rot="21304915">
            <a:off x="2733922" y="1692487"/>
            <a:ext cx="989991" cy="281730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CFE7846-B55A-13E6-B6FC-B9B4CF8E12D1}"/>
              </a:ext>
            </a:extLst>
          </p:cNvPr>
          <p:cNvSpPr txBox="1"/>
          <p:nvPr/>
        </p:nvSpPr>
        <p:spPr>
          <a:xfrm>
            <a:off x="1769495" y="6078795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お金を</a:t>
            </a:r>
            <a:r>
              <a:rPr kumimoji="1"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「借り」</a:t>
            </a:r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てる、</a:t>
            </a:r>
            <a:r>
              <a:rPr kumimoji="1"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「貸し」</a:t>
            </a:r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てる　ではないですよ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48DF212-0023-84A7-EBD0-E657B368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21188" y="6413585"/>
            <a:ext cx="2133600" cy="365125"/>
          </a:xfrm>
        </p:spPr>
        <p:txBody>
          <a:bodyPr/>
          <a:lstStyle/>
          <a:p>
            <a:fld id="{FAFA38FB-810E-4BC0-95ED-293F33727802}" type="slidenum">
              <a:rPr kumimoji="1" lang="ja-JP" altLang="en-US" smtClean="0"/>
              <a:t>38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4656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BE5ECB-3ED9-860B-E495-DC424B15B830}"/>
              </a:ext>
            </a:extLst>
          </p:cNvPr>
          <p:cNvSpPr txBox="1"/>
          <p:nvPr/>
        </p:nvSpPr>
        <p:spPr>
          <a:xfrm>
            <a:off x="323528" y="908720"/>
            <a:ext cx="5688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決算</a:t>
            </a:r>
            <a:r>
              <a:rPr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報</a:t>
            </a:r>
            <a:r>
              <a:rPr kumimoji="1"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告</a:t>
            </a:r>
            <a:r>
              <a:rPr kumimoji="1" lang="ja-JP" altLang="en-US" sz="8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書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CC82E3-95BE-833E-2883-383D23C3377E}"/>
              </a:ext>
            </a:extLst>
          </p:cNvPr>
          <p:cNvSpPr txBox="1"/>
          <p:nvPr/>
        </p:nvSpPr>
        <p:spPr>
          <a:xfrm>
            <a:off x="395536" y="2924944"/>
            <a:ext cx="8208912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企業が、ステークホルダーに報告する</a:t>
            </a:r>
            <a:endParaRPr kumimoji="1"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１年間の収支状況や財政状態を記載した</a:t>
            </a:r>
            <a:endParaRPr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７種類の財務諸表などの総称</a:t>
            </a:r>
            <a:endParaRPr kumimoji="1"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FF568F0-D2DF-DCA0-EC5E-90B394BBE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31301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2E956FB-A61C-68B2-E5AA-8DC9F50788A7}"/>
              </a:ext>
            </a:extLst>
          </p:cNvPr>
          <p:cNvSpPr/>
          <p:nvPr/>
        </p:nvSpPr>
        <p:spPr>
          <a:xfrm>
            <a:off x="1556549" y="1484784"/>
            <a:ext cx="500329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主な「勘定科目」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を見てみよう！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5AD9000-7ADB-320A-04BE-81EE51D7B3AC}"/>
              </a:ext>
            </a:extLst>
          </p:cNvPr>
          <p:cNvSpPr txBox="1"/>
          <p:nvPr/>
        </p:nvSpPr>
        <p:spPr>
          <a:xfrm>
            <a:off x="2915816" y="5018400"/>
            <a:ext cx="4536504" cy="138499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日常の会計処理において使われる</a:t>
            </a:r>
            <a:endParaRPr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会計帳簿の記録計算単位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何のお金か、という名称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C0F69C-2D66-C8F4-D888-CF02347039C8}"/>
              </a:ext>
            </a:extLst>
          </p:cNvPr>
          <p:cNvSpPr txBox="1"/>
          <p:nvPr/>
        </p:nvSpPr>
        <p:spPr>
          <a:xfrm>
            <a:off x="2303748" y="4221088"/>
            <a:ext cx="4536504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勘定科目</a:t>
            </a:r>
            <a:r>
              <a:rPr kumimoji="1" lang="en-US" altLang="ja-JP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F0146B0-E68F-38C3-D86B-0FC1956AB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82142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D3F3FF2F-0615-877D-9B68-19CB6BCA6C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881537"/>
              </p:ext>
            </p:extLst>
          </p:nvPr>
        </p:nvGraphicFramePr>
        <p:xfrm>
          <a:off x="395536" y="764704"/>
          <a:ext cx="7776864" cy="581549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3293531845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1803777387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384931081"/>
                    </a:ext>
                  </a:extLst>
                </a:gridCol>
              </a:tblGrid>
              <a:tr h="1194975">
                <a:tc rowSpan="3">
                  <a:txBody>
                    <a:bodyPr/>
                    <a:lstStyle/>
                    <a:p>
                      <a:pPr algn="ctr"/>
                      <a:endParaRPr kumimoji="1" lang="en-US" altLang="ja-JP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endParaRPr kumimoji="1" lang="en-US" altLang="ja-JP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32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流動資産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当座資産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現金及び預金</a:t>
                      </a:r>
                      <a:endParaRPr kumimoji="1" lang="en-US" altLang="ja-JP" sz="24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受取手形　売掛金</a:t>
                      </a:r>
                      <a:endParaRPr kumimoji="1" lang="en-US" altLang="ja-JP" sz="24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一時的に所有する有価証券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974084"/>
                  </a:ext>
                </a:extLst>
              </a:tr>
              <a:tr h="924103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棚卸資産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商品及び貯蔵品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4506874"/>
                  </a:ext>
                </a:extLst>
              </a:tr>
              <a:tr h="924103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その他の資産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未収入金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6786015"/>
                  </a:ext>
                </a:extLst>
              </a:tr>
              <a:tr h="924103">
                <a:tc rowSpan="3">
                  <a:txBody>
                    <a:bodyPr/>
                    <a:lstStyle/>
                    <a:p>
                      <a:pPr algn="ctr"/>
                      <a:endParaRPr kumimoji="1" lang="en-US" altLang="ja-JP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endParaRPr kumimoji="1" lang="en-US" altLang="ja-JP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32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固定資産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有形固定資産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土地</a:t>
                      </a:r>
                      <a:endParaRPr kumimoji="1" lang="en-US" altLang="ja-JP" sz="24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建物及び構築物</a:t>
                      </a:r>
                      <a:endParaRPr kumimoji="1" lang="en-US" altLang="ja-JP" sz="24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9537522"/>
                  </a:ext>
                </a:extLst>
              </a:tr>
              <a:tr h="924103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無形固定資産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のれん</a:t>
                      </a:r>
                      <a:endParaRPr kumimoji="1" lang="en-US" altLang="ja-JP" sz="24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ソフトウエア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4775111"/>
                  </a:ext>
                </a:extLst>
              </a:tr>
              <a:tr h="924103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投資</a:t>
                      </a:r>
                      <a:endParaRPr kumimoji="1" lang="en-US" altLang="ja-JP" sz="20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0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その他の資産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投資有価証券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2548367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478628-60E0-B156-6B56-4CC9D3759B36}"/>
              </a:ext>
            </a:extLst>
          </p:cNvPr>
          <p:cNvSpPr txBox="1"/>
          <p:nvPr/>
        </p:nvSpPr>
        <p:spPr>
          <a:xfrm>
            <a:off x="5148064" y="207458"/>
            <a:ext cx="2376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勘定科目</a:t>
            </a:r>
            <a:r>
              <a:rPr kumimoji="1"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006C098-D153-82A9-8A82-C93EDA78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0309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E66790B8-96E1-2564-672F-13228E49EE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5068127"/>
              </p:ext>
            </p:extLst>
          </p:nvPr>
        </p:nvGraphicFramePr>
        <p:xfrm>
          <a:off x="539552" y="1124744"/>
          <a:ext cx="7920880" cy="48245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val="1365239910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1920082769"/>
                    </a:ext>
                  </a:extLst>
                </a:gridCol>
              </a:tblGrid>
              <a:tr h="141298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流動負債</a:t>
                      </a:r>
                      <a:endParaRPr kumimoji="1" lang="en-US" altLang="ja-JP" sz="36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（１年以内に返済）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買掛金</a:t>
                      </a:r>
                      <a:endParaRPr kumimoji="1" lang="en-US" altLang="ja-JP" sz="24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endParaRPr kumimoji="1" lang="en-US" altLang="ja-JP" sz="10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短期借入金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655479"/>
                  </a:ext>
                </a:extLst>
              </a:tr>
              <a:tr h="137479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固定負債</a:t>
                      </a:r>
                      <a:endParaRPr kumimoji="1" lang="en-US" altLang="ja-JP" sz="36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（１年より先に返済）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長期借入金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6121383"/>
                  </a:ext>
                </a:extLst>
              </a:tr>
              <a:tr h="20367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純資産</a:t>
                      </a:r>
                      <a:endParaRPr kumimoji="1" lang="en-US" altLang="ja-JP" sz="36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（返済不要）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資本金</a:t>
                      </a:r>
                      <a:endParaRPr kumimoji="1" lang="en-US" altLang="ja-JP" sz="24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endParaRPr kumimoji="1" lang="en-US" altLang="ja-JP" sz="10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資本剰余金</a:t>
                      </a:r>
                      <a:endParaRPr kumimoji="1" lang="en-US" altLang="ja-JP" sz="24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endParaRPr kumimoji="1" lang="en-US" altLang="ja-JP" sz="24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利益剰余金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021658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4EC91D-3101-DF20-E51B-5FC13403F8C5}"/>
              </a:ext>
            </a:extLst>
          </p:cNvPr>
          <p:cNvSpPr txBox="1"/>
          <p:nvPr/>
        </p:nvSpPr>
        <p:spPr>
          <a:xfrm>
            <a:off x="5292080" y="476672"/>
            <a:ext cx="2376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勘定科目</a:t>
            </a:r>
            <a:r>
              <a:rPr kumimoji="1"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6114E5-B289-6474-6479-85B3F69A1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26971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D09AF51-52E7-4E4F-A8FA-29114180EC09}"/>
              </a:ext>
            </a:extLst>
          </p:cNvPr>
          <p:cNvSpPr/>
          <p:nvPr/>
        </p:nvSpPr>
        <p:spPr>
          <a:xfrm>
            <a:off x="1547664" y="1766858"/>
            <a:ext cx="493276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では、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実際の決算書を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見てみよう！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50C8924-4131-04FA-DAF5-F8AA5B330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42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7683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CC88525-0CDC-0FFA-2D20-648B5208C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27" t="27870" r="30700" b="6655"/>
          <a:stretch/>
        </p:blipFill>
        <p:spPr>
          <a:xfrm rot="16200000">
            <a:off x="898494" y="762000"/>
            <a:ext cx="6344308" cy="5333999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1CC5EC5-1436-F414-C30F-B600436F462A}"/>
              </a:ext>
            </a:extLst>
          </p:cNvPr>
          <p:cNvSpPr/>
          <p:nvPr/>
        </p:nvSpPr>
        <p:spPr>
          <a:xfrm>
            <a:off x="1763688" y="980727"/>
            <a:ext cx="1224136" cy="8562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7DB60A8-C5D1-A744-B6E7-09E1054B93D2}"/>
              </a:ext>
            </a:extLst>
          </p:cNvPr>
          <p:cNvSpPr/>
          <p:nvPr/>
        </p:nvSpPr>
        <p:spPr>
          <a:xfrm>
            <a:off x="1763688" y="2492896"/>
            <a:ext cx="122413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50ED6F-5C02-CE4B-FBE6-DFCFC3BB5E01}"/>
              </a:ext>
            </a:extLst>
          </p:cNvPr>
          <p:cNvSpPr/>
          <p:nvPr/>
        </p:nvSpPr>
        <p:spPr>
          <a:xfrm>
            <a:off x="1774068" y="3717032"/>
            <a:ext cx="122413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241597D-2697-9696-DD3E-86D58BBB839B}"/>
              </a:ext>
            </a:extLst>
          </p:cNvPr>
          <p:cNvSpPr/>
          <p:nvPr/>
        </p:nvSpPr>
        <p:spPr>
          <a:xfrm>
            <a:off x="1774068" y="4869159"/>
            <a:ext cx="1224136" cy="2918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48F8035-5012-9FBD-7838-AF3014381A31}"/>
              </a:ext>
            </a:extLst>
          </p:cNvPr>
          <p:cNvSpPr txBox="1"/>
          <p:nvPr/>
        </p:nvSpPr>
        <p:spPr>
          <a:xfrm>
            <a:off x="7236296" y="1006007"/>
            <a:ext cx="158417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流動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性の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高い順番</a:t>
            </a: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7F7EEE0F-9E65-4F1E-E844-C30AB3F51B81}"/>
              </a:ext>
            </a:extLst>
          </p:cNvPr>
          <p:cNvSpPr/>
          <p:nvPr/>
        </p:nvSpPr>
        <p:spPr>
          <a:xfrm>
            <a:off x="6898212" y="980728"/>
            <a:ext cx="199476" cy="1152128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B8EF4C9-B955-B6C9-6936-2F81A41870B3}"/>
              </a:ext>
            </a:extLst>
          </p:cNvPr>
          <p:cNvSpPr/>
          <p:nvPr/>
        </p:nvSpPr>
        <p:spPr>
          <a:xfrm>
            <a:off x="1763688" y="5517232"/>
            <a:ext cx="1224136" cy="1440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8E0AF4A-BB1E-2E70-9B43-967AF10E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88520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7D885E7-D95A-09AC-1258-3E230EF066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96" t="19336" r="29387" b="15056"/>
          <a:stretch/>
        </p:blipFill>
        <p:spPr>
          <a:xfrm rot="16200000">
            <a:off x="1199344" y="320936"/>
            <a:ext cx="6250261" cy="598566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9E50236-8756-137A-FF6E-229A3719E3AE}"/>
              </a:ext>
            </a:extLst>
          </p:cNvPr>
          <p:cNvSpPr/>
          <p:nvPr/>
        </p:nvSpPr>
        <p:spPr>
          <a:xfrm>
            <a:off x="1691680" y="1268760"/>
            <a:ext cx="792088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9DFAE7C6-205D-CB65-F666-947D35F8AA8A}"/>
              </a:ext>
            </a:extLst>
          </p:cNvPr>
          <p:cNvSpPr/>
          <p:nvPr/>
        </p:nvSpPr>
        <p:spPr>
          <a:xfrm>
            <a:off x="1691680" y="980728"/>
            <a:ext cx="792088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48B55AA-5C64-820D-8DFC-686262AD3C24}"/>
              </a:ext>
            </a:extLst>
          </p:cNvPr>
          <p:cNvSpPr/>
          <p:nvPr/>
        </p:nvSpPr>
        <p:spPr>
          <a:xfrm>
            <a:off x="1673714" y="2636912"/>
            <a:ext cx="792088" cy="2160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196F65C4-DEC4-39C3-3CA6-B55C1A528975}"/>
              </a:ext>
            </a:extLst>
          </p:cNvPr>
          <p:cNvSpPr/>
          <p:nvPr/>
        </p:nvSpPr>
        <p:spPr>
          <a:xfrm>
            <a:off x="1691680" y="4077072"/>
            <a:ext cx="792088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94B61BE-AEB7-CB18-6008-96A7EA881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2946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D3F3FF2F-0615-877D-9B68-19CB6BCA6CF8}"/>
              </a:ext>
            </a:extLst>
          </p:cNvPr>
          <p:cNvGraphicFramePr>
            <a:graphicFrameLocks noGrp="1"/>
          </p:cNvGraphicFramePr>
          <p:nvPr/>
        </p:nvGraphicFramePr>
        <p:xfrm>
          <a:off x="395536" y="764704"/>
          <a:ext cx="7776864" cy="5815490"/>
        </p:xfrm>
        <a:graphic>
          <a:graphicData uri="http://schemas.openxmlformats.org/drawingml/2006/table">
            <a:tbl>
              <a:tblPr bandCol="1">
                <a:tableStyleId>{5C22544A-7EE6-4342-B048-85BDC9FD1C3A}</a:tableStyleId>
              </a:tblPr>
              <a:tblGrid>
                <a:gridCol w="2160240">
                  <a:extLst>
                    <a:ext uri="{9D8B030D-6E8A-4147-A177-3AD203B41FA5}">
                      <a16:colId xmlns:a16="http://schemas.microsoft.com/office/drawing/2014/main" val="3293531845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1803777387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384931081"/>
                    </a:ext>
                  </a:extLst>
                </a:gridCol>
              </a:tblGrid>
              <a:tr h="1194975">
                <a:tc rowSpan="3">
                  <a:txBody>
                    <a:bodyPr/>
                    <a:lstStyle/>
                    <a:p>
                      <a:pPr algn="ctr"/>
                      <a:endParaRPr kumimoji="1" lang="en-US" altLang="ja-JP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endParaRPr kumimoji="1" lang="en-US" altLang="ja-JP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32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流動資産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当座資産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現金及び預金</a:t>
                      </a:r>
                      <a:endParaRPr kumimoji="1" lang="en-US" altLang="ja-JP" sz="24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受取手形　売掛金</a:t>
                      </a:r>
                      <a:endParaRPr kumimoji="1" lang="en-US" altLang="ja-JP" sz="24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1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一時的に所有する有価証券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974084"/>
                  </a:ext>
                </a:extLst>
              </a:tr>
              <a:tr h="924103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棚卸資産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商品及び貯蔵品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4506874"/>
                  </a:ext>
                </a:extLst>
              </a:tr>
              <a:tr h="924103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その他の資産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未収入金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6786015"/>
                  </a:ext>
                </a:extLst>
              </a:tr>
              <a:tr h="924103">
                <a:tc rowSpan="3">
                  <a:txBody>
                    <a:bodyPr/>
                    <a:lstStyle/>
                    <a:p>
                      <a:pPr algn="ctr"/>
                      <a:endParaRPr kumimoji="1" lang="en-US" altLang="ja-JP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endParaRPr kumimoji="1" lang="en-US" altLang="ja-JP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32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固定資産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有形固定資産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土地</a:t>
                      </a:r>
                      <a:endParaRPr kumimoji="1" lang="en-US" altLang="ja-JP" sz="24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建物及び構築物</a:t>
                      </a:r>
                      <a:endParaRPr kumimoji="1" lang="en-US" altLang="ja-JP" sz="24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9537522"/>
                  </a:ext>
                </a:extLst>
              </a:tr>
              <a:tr h="924103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無形固定資産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のれん</a:t>
                      </a:r>
                      <a:endParaRPr kumimoji="1" lang="en-US" altLang="ja-JP" sz="24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ソフトウエア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4775111"/>
                  </a:ext>
                </a:extLst>
              </a:tr>
              <a:tr h="924103">
                <a:tc vMerge="1"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投資</a:t>
                      </a:r>
                      <a:endParaRPr kumimoji="1" lang="en-US" altLang="ja-JP" sz="20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0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その他の資産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投資有価証券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2548367"/>
                  </a:ext>
                </a:extLst>
              </a:tr>
            </a:tbl>
          </a:graphicData>
        </a:graphic>
      </p:graphicFrame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478628-60E0-B156-6B56-4CC9D3759B36}"/>
              </a:ext>
            </a:extLst>
          </p:cNvPr>
          <p:cNvSpPr txBox="1"/>
          <p:nvPr/>
        </p:nvSpPr>
        <p:spPr>
          <a:xfrm>
            <a:off x="5148064" y="207458"/>
            <a:ext cx="2376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勘定科目</a:t>
            </a:r>
            <a:r>
              <a:rPr kumimoji="1"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4CCD773-6B31-FA7F-55EC-DD74FD42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39116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E66790B8-96E1-2564-672F-13228E49EE1C}"/>
              </a:ext>
            </a:extLst>
          </p:cNvPr>
          <p:cNvGraphicFramePr>
            <a:graphicFrameLocks noGrp="1"/>
          </p:cNvGraphicFramePr>
          <p:nvPr/>
        </p:nvGraphicFramePr>
        <p:xfrm>
          <a:off x="539552" y="1124744"/>
          <a:ext cx="7920880" cy="48245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val="1365239910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1920082769"/>
                    </a:ext>
                  </a:extLst>
                </a:gridCol>
              </a:tblGrid>
              <a:tr h="141298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流動負債</a:t>
                      </a:r>
                      <a:endParaRPr kumimoji="1" lang="en-US" altLang="ja-JP" sz="36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（１年以内に返済）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買掛金</a:t>
                      </a:r>
                      <a:endParaRPr kumimoji="1" lang="en-US" altLang="ja-JP" sz="24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endParaRPr kumimoji="1" lang="en-US" altLang="ja-JP" sz="10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短期借入金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655479"/>
                  </a:ext>
                </a:extLst>
              </a:tr>
              <a:tr h="1374794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固定負債</a:t>
                      </a:r>
                      <a:endParaRPr kumimoji="1" lang="en-US" altLang="ja-JP" sz="36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（１年より先に返済）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長期借入金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16121383"/>
                  </a:ext>
                </a:extLst>
              </a:tr>
              <a:tr h="203676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36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純資産</a:t>
                      </a:r>
                      <a:endParaRPr kumimoji="1" lang="en-US" altLang="ja-JP" sz="36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（返済不要）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資本金</a:t>
                      </a:r>
                      <a:endParaRPr kumimoji="1" lang="en-US" altLang="ja-JP" sz="24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endParaRPr kumimoji="1" lang="en-US" altLang="ja-JP" sz="10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資本剰余金</a:t>
                      </a:r>
                      <a:endParaRPr kumimoji="1" lang="en-US" altLang="ja-JP" sz="24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endParaRPr kumimoji="1" lang="en-US" altLang="ja-JP" sz="24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24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利益剰余金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021658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4EC91D-3101-DF20-E51B-5FC13403F8C5}"/>
              </a:ext>
            </a:extLst>
          </p:cNvPr>
          <p:cNvSpPr txBox="1"/>
          <p:nvPr/>
        </p:nvSpPr>
        <p:spPr>
          <a:xfrm>
            <a:off x="5292080" y="476672"/>
            <a:ext cx="2376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勘定科目</a:t>
            </a:r>
            <a:r>
              <a:rPr kumimoji="1"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D3142C-7062-374D-4025-AD9507D2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79529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B293A8D-131D-97D4-06F2-EF911A855D9E}"/>
              </a:ext>
            </a:extLst>
          </p:cNvPr>
          <p:cNvSpPr txBox="1"/>
          <p:nvPr/>
        </p:nvSpPr>
        <p:spPr>
          <a:xfrm>
            <a:off x="683568" y="908720"/>
            <a:ext cx="691276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6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販</a:t>
            </a:r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売費および一般</a:t>
            </a:r>
            <a:r>
              <a:rPr kumimoji="1" lang="ja-JP" altLang="en-US" sz="6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管</a:t>
            </a:r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理</a:t>
            </a:r>
            <a:r>
              <a:rPr kumimoji="1" lang="ja-JP" altLang="en-US" sz="6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費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062750-33AF-D95B-F84F-16ABDC0E978D}"/>
              </a:ext>
            </a:extLst>
          </p:cNvPr>
          <p:cNvSpPr txBox="1"/>
          <p:nvPr/>
        </p:nvSpPr>
        <p:spPr>
          <a:xfrm>
            <a:off x="1691680" y="2348880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給料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1F09CEA-D76E-2132-2093-AA8E33ED95BB}"/>
              </a:ext>
            </a:extLst>
          </p:cNvPr>
          <p:cNvSpPr txBox="1"/>
          <p:nvPr/>
        </p:nvSpPr>
        <p:spPr>
          <a:xfrm>
            <a:off x="1691680" y="3352397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広告宣伝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費</a:t>
            </a:r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0C5A48A-F34E-E5B3-05B2-5F9183CC658E}"/>
              </a:ext>
            </a:extLst>
          </p:cNvPr>
          <p:cNvSpPr txBox="1"/>
          <p:nvPr/>
        </p:nvSpPr>
        <p:spPr>
          <a:xfrm>
            <a:off x="1691680" y="4225003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水道光熱費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72B7738-B4CD-7F88-2EB2-38A8EBC735D3}"/>
              </a:ext>
            </a:extLst>
          </p:cNvPr>
          <p:cNvSpPr txBox="1"/>
          <p:nvPr/>
        </p:nvSpPr>
        <p:spPr>
          <a:xfrm>
            <a:off x="1763688" y="5080387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消耗品費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03C368-AC2E-96BA-B37E-DA83B9D09D4C}"/>
              </a:ext>
            </a:extLst>
          </p:cNvPr>
          <p:cNvSpPr txBox="1"/>
          <p:nvPr/>
        </p:nvSpPr>
        <p:spPr>
          <a:xfrm>
            <a:off x="4698504" y="2349297"/>
            <a:ext cx="219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旅費交通費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7075928-FA89-D846-E011-5759027B534A}"/>
              </a:ext>
            </a:extLst>
          </p:cNvPr>
          <p:cNvSpPr txBox="1"/>
          <p:nvPr/>
        </p:nvSpPr>
        <p:spPr>
          <a:xfrm>
            <a:off x="4770512" y="3356879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交際費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6AD237D-F64E-133B-AE04-A273D9C34819}"/>
              </a:ext>
            </a:extLst>
          </p:cNvPr>
          <p:cNvSpPr txBox="1"/>
          <p:nvPr/>
        </p:nvSpPr>
        <p:spPr>
          <a:xfrm>
            <a:off x="5455568" y="5238939"/>
            <a:ext cx="2195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chemeClr val="accent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減価償却費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062BE4C-5AC2-2BDC-09C6-EFE6ADF8D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12076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D09AF51-52E7-4E4F-A8FA-29114180EC09}"/>
              </a:ext>
            </a:extLst>
          </p:cNvPr>
          <p:cNvSpPr/>
          <p:nvPr/>
        </p:nvSpPr>
        <p:spPr>
          <a:xfrm>
            <a:off x="1547664" y="1766858"/>
            <a:ext cx="4932761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では、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実際の決算書を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見てみよう！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DD49875-1D5D-467D-99E8-71C4003EE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48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81164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77D63FD-FC7F-D8A8-3F0C-4B0CFA5DD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69633" y="2789179"/>
            <a:ext cx="2990914" cy="376808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9D787FA-6FBA-DD23-458F-4E1C70769B18}"/>
              </a:ext>
            </a:extLst>
          </p:cNvPr>
          <p:cNvSpPr txBox="1"/>
          <p:nvPr/>
        </p:nvSpPr>
        <p:spPr>
          <a:xfrm>
            <a:off x="395536" y="454654"/>
            <a:ext cx="54006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ステークホルダー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（利害関係者）</a:t>
            </a:r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D678249-C75B-0357-00C8-47EDF956D399}"/>
              </a:ext>
            </a:extLst>
          </p:cNvPr>
          <p:cNvSpPr txBox="1"/>
          <p:nvPr/>
        </p:nvSpPr>
        <p:spPr>
          <a:xfrm>
            <a:off x="575851" y="2342698"/>
            <a:ext cx="2602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投資家・株主</a:t>
            </a:r>
            <a:endParaRPr kumimoji="1" lang="ja-JP" altLang="en-US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EC7B0A8-950C-F8F1-879F-59C5416628EC}"/>
              </a:ext>
            </a:extLst>
          </p:cNvPr>
          <p:cNvSpPr txBox="1"/>
          <p:nvPr/>
        </p:nvSpPr>
        <p:spPr>
          <a:xfrm>
            <a:off x="6876256" y="2924944"/>
            <a:ext cx="2602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金融機関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2A41296-176F-8BFF-5AF5-3942451B270E}"/>
              </a:ext>
            </a:extLst>
          </p:cNvPr>
          <p:cNvSpPr txBox="1"/>
          <p:nvPr/>
        </p:nvSpPr>
        <p:spPr>
          <a:xfrm>
            <a:off x="1036058" y="4283751"/>
            <a:ext cx="151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取引先企業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005CDA4-D68E-177D-9314-0B7E27549BFC}"/>
              </a:ext>
            </a:extLst>
          </p:cNvPr>
          <p:cNvSpPr txBox="1"/>
          <p:nvPr/>
        </p:nvSpPr>
        <p:spPr>
          <a:xfrm>
            <a:off x="3383188" y="1582960"/>
            <a:ext cx="26026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お客様・消費者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1A6C8DB-2EFC-680B-4854-E88D5FFF6B5A}"/>
              </a:ext>
            </a:extLst>
          </p:cNvPr>
          <p:cNvSpPr txBox="1"/>
          <p:nvPr/>
        </p:nvSpPr>
        <p:spPr>
          <a:xfrm>
            <a:off x="5580112" y="2158732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地域社会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E2C00E76-8321-D650-5D49-A361886B1085}"/>
              </a:ext>
            </a:extLst>
          </p:cNvPr>
          <p:cNvSpPr/>
          <p:nvPr/>
        </p:nvSpPr>
        <p:spPr>
          <a:xfrm>
            <a:off x="3564990" y="2471560"/>
            <a:ext cx="1800200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企業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4E93E42-E20C-D6F5-3C6E-3A4E316AEDDB}"/>
              </a:ext>
            </a:extLst>
          </p:cNvPr>
          <p:cNvSpPr txBox="1"/>
          <p:nvPr/>
        </p:nvSpPr>
        <p:spPr>
          <a:xfrm>
            <a:off x="7224380" y="3933056"/>
            <a:ext cx="1462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行政機関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9DAD486-7B24-ECD4-FCD4-A442E6D16F23}"/>
              </a:ext>
            </a:extLst>
          </p:cNvPr>
          <p:cNvSpPr txBox="1"/>
          <p:nvPr/>
        </p:nvSpPr>
        <p:spPr>
          <a:xfrm>
            <a:off x="6687116" y="4779036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税務署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151249D-E039-FDFF-257F-A794AAD70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95381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-108520" y="116632"/>
            <a:ext cx="60486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損益計算書（</a:t>
            </a: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Ｐ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/</a:t>
            </a: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Ｌ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）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F1B233-3001-592A-7F1F-0D473BB6413D}"/>
              </a:ext>
            </a:extLst>
          </p:cNvPr>
          <p:cNvSpPr txBox="1"/>
          <p:nvPr/>
        </p:nvSpPr>
        <p:spPr>
          <a:xfrm>
            <a:off x="5724128" y="2780928"/>
            <a:ext cx="295232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あれっ！</a:t>
            </a:r>
            <a:endParaRPr kumimoji="1" lang="en-US" altLang="ja-JP" sz="32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1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3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どこにあるの？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C9A790A-D11A-25E5-5818-757BAA9F1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564" y="643278"/>
            <a:ext cx="4968552" cy="621472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49700B6-6DED-1EF1-5650-3CED3AA44E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01" t="34044" r="81499" b="53780"/>
          <a:stretch/>
        </p:blipFill>
        <p:spPr>
          <a:xfrm>
            <a:off x="6670576" y="4285977"/>
            <a:ext cx="2016224" cy="2435498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3A17BD0-619B-EDA8-B680-5A62FCE5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4248" y="6384586"/>
            <a:ext cx="2133600" cy="365125"/>
          </a:xfrm>
        </p:spPr>
        <p:txBody>
          <a:bodyPr/>
          <a:lstStyle/>
          <a:p>
            <a:r>
              <a:rPr lang="en-US" altLang="ja-JP" dirty="0"/>
              <a:t>49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68064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-108520" y="116632"/>
            <a:ext cx="60486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損益計算書（</a:t>
            </a: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Ｐ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/</a:t>
            </a: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Ｌ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）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C9A790A-D11A-25E5-5818-757BAA9F1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666"/>
          <a:stretch/>
        </p:blipFill>
        <p:spPr>
          <a:xfrm>
            <a:off x="323528" y="2132856"/>
            <a:ext cx="7741828" cy="237626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31E55DF-ED96-6DEB-2D14-B7C34ACB819E}"/>
              </a:ext>
            </a:extLst>
          </p:cNvPr>
          <p:cNvSpPr/>
          <p:nvPr/>
        </p:nvSpPr>
        <p:spPr>
          <a:xfrm>
            <a:off x="395536" y="3897052"/>
            <a:ext cx="1800200" cy="3240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AB2D04CC-0C42-B806-ADA4-CBD0E1CF171F}"/>
              </a:ext>
            </a:extLst>
          </p:cNvPr>
          <p:cNvSpPr/>
          <p:nvPr/>
        </p:nvSpPr>
        <p:spPr>
          <a:xfrm>
            <a:off x="1403648" y="4797152"/>
            <a:ext cx="3096344" cy="792088"/>
          </a:xfrm>
          <a:prstGeom prst="wedgeRoundRectCallout">
            <a:avLst>
              <a:gd name="adj1" fmla="val -33572"/>
              <a:gd name="adj2" fmla="val -117329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ここに一纏め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9767ECC-AE9F-78E4-DB76-9BBA880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13722363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A2627B1-DC16-3E04-9723-0B656F340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68" t="23870" r="30325" b="10388"/>
          <a:stretch/>
        </p:blipFill>
        <p:spPr>
          <a:xfrm rot="16200000">
            <a:off x="1661455" y="814351"/>
            <a:ext cx="6621799" cy="5295291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BEAC4A8-9006-322F-1137-023898030498}"/>
              </a:ext>
            </a:extLst>
          </p:cNvPr>
          <p:cNvSpPr/>
          <p:nvPr/>
        </p:nvSpPr>
        <p:spPr>
          <a:xfrm>
            <a:off x="2509464" y="1556792"/>
            <a:ext cx="57606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A9BC05E-F66F-3F79-B36F-0A4C8D74125C}"/>
              </a:ext>
            </a:extLst>
          </p:cNvPr>
          <p:cNvSpPr/>
          <p:nvPr/>
        </p:nvSpPr>
        <p:spPr>
          <a:xfrm>
            <a:off x="2509464" y="3013908"/>
            <a:ext cx="57606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ED0FB34-0A59-457D-DAAE-1E14FDDF4A89}"/>
              </a:ext>
            </a:extLst>
          </p:cNvPr>
          <p:cNvSpPr/>
          <p:nvPr/>
        </p:nvSpPr>
        <p:spPr>
          <a:xfrm>
            <a:off x="2509464" y="5006860"/>
            <a:ext cx="576064" cy="2223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F27F32A4-B48F-C545-6E4F-53DF3981C6EB}"/>
              </a:ext>
            </a:extLst>
          </p:cNvPr>
          <p:cNvSpPr/>
          <p:nvPr/>
        </p:nvSpPr>
        <p:spPr>
          <a:xfrm>
            <a:off x="107504" y="2457740"/>
            <a:ext cx="2088231" cy="864096"/>
          </a:xfrm>
          <a:prstGeom prst="wedgeRoundRectCallout">
            <a:avLst>
              <a:gd name="adj1" fmla="val 65534"/>
              <a:gd name="adj2" fmla="val 2411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営業外費用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「支払利息」</a:t>
            </a:r>
          </a:p>
        </p:txBody>
      </p:sp>
      <p:sp>
        <p:nvSpPr>
          <p:cNvPr id="10" name="吹き出し: 角を丸めた四角形 9">
            <a:extLst>
              <a:ext uri="{FF2B5EF4-FFF2-40B4-BE49-F238E27FC236}">
                <a16:creationId xmlns:a16="http://schemas.microsoft.com/office/drawing/2014/main" id="{D73F83D5-B461-E88B-938A-8234F26BDCC2}"/>
              </a:ext>
            </a:extLst>
          </p:cNvPr>
          <p:cNvSpPr/>
          <p:nvPr/>
        </p:nvSpPr>
        <p:spPr>
          <a:xfrm>
            <a:off x="107504" y="982139"/>
            <a:ext cx="2088231" cy="864096"/>
          </a:xfrm>
          <a:prstGeom prst="wedgeRoundRectCallout">
            <a:avLst>
              <a:gd name="adj1" fmla="val 65534"/>
              <a:gd name="adj2" fmla="val 2411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営業外収益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「受取利息」</a:t>
            </a:r>
          </a:p>
        </p:txBody>
      </p:sp>
      <p:sp>
        <p:nvSpPr>
          <p:cNvPr id="12" name="吹き出し: 角を丸めた四角形 11">
            <a:extLst>
              <a:ext uri="{FF2B5EF4-FFF2-40B4-BE49-F238E27FC236}">
                <a16:creationId xmlns:a16="http://schemas.microsoft.com/office/drawing/2014/main" id="{4662E805-704E-DF27-6CF5-8C71607F0F42}"/>
              </a:ext>
            </a:extLst>
          </p:cNvPr>
          <p:cNvSpPr/>
          <p:nvPr/>
        </p:nvSpPr>
        <p:spPr>
          <a:xfrm>
            <a:off x="107504" y="4509120"/>
            <a:ext cx="2088231" cy="864096"/>
          </a:xfrm>
          <a:prstGeom prst="wedgeRoundRectCallout">
            <a:avLst>
              <a:gd name="adj1" fmla="val 65534"/>
              <a:gd name="adj2" fmla="val 24114"/>
              <a:gd name="adj3" fmla="val 166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特別損失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「減損損失」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E4815A3-21B4-6717-6C31-C14592FEC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77734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27562E5-1951-1BF0-37FE-2C29D939C681}"/>
              </a:ext>
            </a:extLst>
          </p:cNvPr>
          <p:cNvSpPr txBox="1"/>
          <p:nvPr/>
        </p:nvSpPr>
        <p:spPr>
          <a:xfrm>
            <a:off x="539552" y="404664"/>
            <a:ext cx="309634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仕訳（しわけ）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AD05CAE-BECE-0CBF-553A-8640B3820A8C}"/>
              </a:ext>
            </a:extLst>
          </p:cNvPr>
          <p:cNvSpPr txBox="1"/>
          <p:nvPr/>
        </p:nvSpPr>
        <p:spPr>
          <a:xfrm>
            <a:off x="629998" y="1375604"/>
            <a:ext cx="82624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例えば、銀行から１００万円のお金を借りてきました。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現金が１００万円手元に入ります。</a:t>
            </a:r>
            <a:endParaRPr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そして、返済義務（借入金という負債）が１００万円分発生します。</a:t>
            </a:r>
            <a:endParaRPr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これを仕訳で行うと</a:t>
            </a:r>
            <a:endParaRPr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現金　１００万円　　　　借入金　１００万円</a:t>
            </a:r>
            <a:endParaRPr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F2B9D47F-DA11-4D0B-C421-343B9CDCD1D6}"/>
              </a:ext>
            </a:extLst>
          </p:cNvPr>
          <p:cNvSpPr/>
          <p:nvPr/>
        </p:nvSpPr>
        <p:spPr>
          <a:xfrm>
            <a:off x="3131840" y="1844824"/>
            <a:ext cx="648072" cy="2880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512B4F20-F1DD-FED0-485D-26C8CBCFD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3211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27562E5-1951-1BF0-37FE-2C29D939C681}"/>
              </a:ext>
            </a:extLst>
          </p:cNvPr>
          <p:cNvSpPr txBox="1"/>
          <p:nvPr/>
        </p:nvSpPr>
        <p:spPr>
          <a:xfrm>
            <a:off x="539552" y="404664"/>
            <a:ext cx="309634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仕訳（しわけ）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AD05CAE-BECE-0CBF-553A-8640B3820A8C}"/>
              </a:ext>
            </a:extLst>
          </p:cNvPr>
          <p:cNvSpPr txBox="1"/>
          <p:nvPr/>
        </p:nvSpPr>
        <p:spPr>
          <a:xfrm>
            <a:off x="629998" y="1375604"/>
            <a:ext cx="82624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例えば、銀行から１００万円のお金を借りてきました。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現金が１００万円手元に入ります。</a:t>
            </a:r>
            <a:endParaRPr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そして、返済義務（借入金という負債）が１００万円分発生します。</a:t>
            </a:r>
            <a:endParaRPr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これを仕訳で行うと</a:t>
            </a:r>
            <a:endParaRPr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　　　　現金　１００万円　　　　借入金　１００万円</a:t>
            </a:r>
            <a:endParaRPr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FD6CE4D-53FB-DB4C-D1CD-F2B8EA1F3BA5}"/>
              </a:ext>
            </a:extLst>
          </p:cNvPr>
          <p:cNvSpPr/>
          <p:nvPr/>
        </p:nvSpPr>
        <p:spPr>
          <a:xfrm>
            <a:off x="1691680" y="4365104"/>
            <a:ext cx="2232248" cy="2088232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資産</a:t>
            </a:r>
            <a:endParaRPr kumimoji="1"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現金　　１００万円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33BA428-F623-47B2-27F4-F80C144571A4}"/>
              </a:ext>
            </a:extLst>
          </p:cNvPr>
          <p:cNvSpPr/>
          <p:nvPr/>
        </p:nvSpPr>
        <p:spPr>
          <a:xfrm>
            <a:off x="4572000" y="4365104"/>
            <a:ext cx="2232248" cy="158417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負債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借入金　１００万円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F2B9D47F-DA11-4D0B-C421-343B9CDCD1D6}"/>
              </a:ext>
            </a:extLst>
          </p:cNvPr>
          <p:cNvSpPr/>
          <p:nvPr/>
        </p:nvSpPr>
        <p:spPr>
          <a:xfrm>
            <a:off x="3131840" y="1844824"/>
            <a:ext cx="648072" cy="2880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406EB0F-040F-0FD1-19D5-89CAB31CAAFB}"/>
              </a:ext>
            </a:extLst>
          </p:cNvPr>
          <p:cNvSpPr/>
          <p:nvPr/>
        </p:nvSpPr>
        <p:spPr>
          <a:xfrm>
            <a:off x="4572000" y="5949280"/>
            <a:ext cx="2232248" cy="50405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68BEEC5-B921-E8D9-F764-D6D252A5E5C4}"/>
              </a:ext>
            </a:extLst>
          </p:cNvPr>
          <p:cNvSpPr txBox="1"/>
          <p:nvPr/>
        </p:nvSpPr>
        <p:spPr>
          <a:xfrm>
            <a:off x="7043936" y="5970746"/>
            <a:ext cx="11521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複式簿記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77E7AF5-90F8-09E3-A6E8-0324E54B1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32692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BCE7D32-8462-C60D-AC98-880286EA1BF7}"/>
              </a:ext>
            </a:extLst>
          </p:cNvPr>
          <p:cNvGrpSpPr/>
          <p:nvPr/>
        </p:nvGrpSpPr>
        <p:grpSpPr>
          <a:xfrm>
            <a:off x="340641" y="1196752"/>
            <a:ext cx="3998791" cy="4757419"/>
            <a:chOff x="340641" y="1196752"/>
            <a:chExt cx="3998791" cy="4757419"/>
          </a:xfrm>
        </p:grpSpPr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09D33D37-FDF9-47A4-A9D9-6FAF636A3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0641" y="1196752"/>
              <a:ext cx="3998791" cy="4757419"/>
            </a:xfrm>
            <a:prstGeom prst="rect">
              <a:avLst/>
            </a:prstGeom>
          </p:spPr>
        </p:pic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F70310DB-A0D9-3A0E-9151-CAB486EC0D70}"/>
                </a:ext>
              </a:extLst>
            </p:cNvPr>
            <p:cNvSpPr/>
            <p:nvPr/>
          </p:nvSpPr>
          <p:spPr>
            <a:xfrm>
              <a:off x="560194" y="1700808"/>
              <a:ext cx="648072" cy="14401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D009386D-352D-1842-C5EF-FEF774784368}"/>
              </a:ext>
            </a:extLst>
          </p:cNvPr>
          <p:cNvGrpSpPr/>
          <p:nvPr/>
        </p:nvGrpSpPr>
        <p:grpSpPr>
          <a:xfrm>
            <a:off x="4522594" y="1196752"/>
            <a:ext cx="4164206" cy="4757419"/>
            <a:chOff x="4522594" y="1196752"/>
            <a:chExt cx="4061212" cy="4239045"/>
          </a:xfrm>
        </p:grpSpPr>
        <p:pic>
          <p:nvPicPr>
            <p:cNvPr id="4" name="図 3">
              <a:extLst>
                <a:ext uri="{FF2B5EF4-FFF2-40B4-BE49-F238E27FC236}">
                  <a16:creationId xmlns:a16="http://schemas.microsoft.com/office/drawing/2014/main" id="{4B9B7EB4-E32C-7C95-DAD3-715B19881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2594" y="1196752"/>
              <a:ext cx="4061212" cy="4239045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6642C2F7-D6C2-EE56-B48B-1CCA631355C9}"/>
                </a:ext>
              </a:extLst>
            </p:cNvPr>
            <p:cNvSpPr/>
            <p:nvPr/>
          </p:nvSpPr>
          <p:spPr>
            <a:xfrm>
              <a:off x="4716016" y="1916832"/>
              <a:ext cx="648072" cy="14401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7" name="図 6">
            <a:extLst>
              <a:ext uri="{FF2B5EF4-FFF2-40B4-BE49-F238E27FC236}">
                <a16:creationId xmlns:a16="http://schemas.microsoft.com/office/drawing/2014/main" id="{D92EBE49-5DF2-3FE8-6D2E-25534CE52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3993" y="0"/>
            <a:ext cx="5688061" cy="96934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650EEB3-BE73-4CE0-9D5E-DEF4D1C8F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13173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2E956FB-A61C-68B2-E5AA-8DC9F50788A7}"/>
              </a:ext>
            </a:extLst>
          </p:cNvPr>
          <p:cNvSpPr/>
          <p:nvPr/>
        </p:nvSpPr>
        <p:spPr>
          <a:xfrm>
            <a:off x="449681" y="1484784"/>
            <a:ext cx="7217040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超ムズカシイ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「純資産」の部を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カンタンに理解しよう！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63D5EEB1-937B-A2EC-2F5A-46D4455D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8685198"/>
      </p:ext>
    </p:extLst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96954" y="3327104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699E72-D983-4AAA-87EF-4A3B4AF2CFA1}"/>
              </a:ext>
            </a:extLst>
          </p:cNvPr>
          <p:cNvSpPr txBox="1"/>
          <p:nvPr/>
        </p:nvSpPr>
        <p:spPr>
          <a:xfrm>
            <a:off x="464189" y="378203"/>
            <a:ext cx="51615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財務を学ぶ上で、</a:t>
            </a:r>
            <a:endParaRPr kumimoji="1" lang="en-US" altLang="ja-JP" sz="4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4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混乱が生じやすい言葉</a:t>
            </a:r>
          </a:p>
        </p:txBody>
      </p: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F4A2C42C-D0CD-4E62-BE63-20F3C92A3A66}"/>
              </a:ext>
            </a:extLst>
          </p:cNvPr>
          <p:cNvGrpSpPr/>
          <p:nvPr/>
        </p:nvGrpSpPr>
        <p:grpSpPr>
          <a:xfrm>
            <a:off x="1093681" y="3811124"/>
            <a:ext cx="5039544" cy="2057775"/>
            <a:chOff x="1073949" y="3602464"/>
            <a:chExt cx="5039544" cy="2057775"/>
          </a:xfrm>
        </p:grpSpPr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C4B65722-AB1C-4D92-8EDD-D6C51A6781FD}"/>
                </a:ext>
              </a:extLst>
            </p:cNvPr>
            <p:cNvSpPr txBox="1"/>
            <p:nvPr/>
          </p:nvSpPr>
          <p:spPr>
            <a:xfrm>
              <a:off x="1291361" y="3611621"/>
              <a:ext cx="1656632" cy="5577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>
                  <a:solidFill>
                    <a:srgbClr val="FF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自己資本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35F749F4-BCA1-469A-8522-DA52FE710A37}"/>
                </a:ext>
              </a:extLst>
            </p:cNvPr>
            <p:cNvSpPr txBox="1"/>
            <p:nvPr/>
          </p:nvSpPr>
          <p:spPr>
            <a:xfrm>
              <a:off x="3720529" y="3602464"/>
              <a:ext cx="1367809" cy="557772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純資産</a:t>
              </a:r>
            </a:p>
          </p:txBody>
        </p:sp>
        <p:sp>
          <p:nvSpPr>
            <p:cNvPr id="22" name="次の値と等しい 21">
              <a:extLst>
                <a:ext uri="{FF2B5EF4-FFF2-40B4-BE49-F238E27FC236}">
                  <a16:creationId xmlns:a16="http://schemas.microsoft.com/office/drawing/2014/main" id="{02E6039D-88E2-4C70-B36D-1B2B1680BE26}"/>
                </a:ext>
              </a:extLst>
            </p:cNvPr>
            <p:cNvSpPr/>
            <p:nvPr/>
          </p:nvSpPr>
          <p:spPr>
            <a:xfrm>
              <a:off x="2981519" y="3675812"/>
              <a:ext cx="648072" cy="460580"/>
            </a:xfrm>
            <a:prstGeom prst="mathEqual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FA2DC5B5-EA64-45B4-B98A-DFD31DEE13A2}"/>
                </a:ext>
              </a:extLst>
            </p:cNvPr>
            <p:cNvSpPr txBox="1"/>
            <p:nvPr/>
          </p:nvSpPr>
          <p:spPr>
            <a:xfrm>
              <a:off x="1578005" y="4342786"/>
              <a:ext cx="4535488" cy="42653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①</a:t>
              </a:r>
              <a:r>
                <a:rPr kumimoji="1" lang="ja-JP" altLang="en-US" sz="2000" dirty="0">
                  <a:solidFill>
                    <a:schemeClr val="accent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株主</a:t>
              </a:r>
              <a:r>
                <a:rPr kumimoji="1" lang="ja-JP" altLang="en-US" sz="2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から出資してもらった分＝資本金</a:t>
              </a:r>
              <a:endParaRPr kumimoji="1" lang="en-US" altLang="ja-JP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00CAC7D2-6102-49E0-9801-B8ADBC2B9C7F}"/>
                </a:ext>
              </a:extLst>
            </p:cNvPr>
            <p:cNvSpPr txBox="1"/>
            <p:nvPr/>
          </p:nvSpPr>
          <p:spPr>
            <a:xfrm>
              <a:off x="1578004" y="5260129"/>
              <a:ext cx="4218131" cy="40011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sz="2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②自分で稼いできた分</a:t>
              </a:r>
              <a:r>
                <a:rPr kumimoji="1" lang="ja-JP" altLang="en-US" sz="2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＝利益剰余金</a:t>
              </a:r>
              <a:endParaRPr kumimoji="1" lang="en-US" altLang="ja-JP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5" name="加算記号 4">
              <a:extLst>
                <a:ext uri="{FF2B5EF4-FFF2-40B4-BE49-F238E27FC236}">
                  <a16:creationId xmlns:a16="http://schemas.microsoft.com/office/drawing/2014/main" id="{7AE8532B-0816-4BB8-A18B-035EDF2C00B5}"/>
                </a:ext>
              </a:extLst>
            </p:cNvPr>
            <p:cNvSpPr/>
            <p:nvPr/>
          </p:nvSpPr>
          <p:spPr>
            <a:xfrm>
              <a:off x="2590565" y="4773635"/>
              <a:ext cx="576064" cy="497124"/>
            </a:xfrm>
            <a:prstGeom prst="mathPlus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次の値と等しい 29">
              <a:extLst>
                <a:ext uri="{FF2B5EF4-FFF2-40B4-BE49-F238E27FC236}">
                  <a16:creationId xmlns:a16="http://schemas.microsoft.com/office/drawing/2014/main" id="{9DF1EAAD-8E04-4050-A778-0EFAE9B54350}"/>
                </a:ext>
              </a:extLst>
            </p:cNvPr>
            <p:cNvSpPr/>
            <p:nvPr/>
          </p:nvSpPr>
          <p:spPr>
            <a:xfrm>
              <a:off x="1073949" y="4803363"/>
              <a:ext cx="537835" cy="426533"/>
            </a:xfrm>
            <a:prstGeom prst="mathEqual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AFD2B86-0EF2-42B0-84C3-C6A0E3A072A4}"/>
              </a:ext>
            </a:extLst>
          </p:cNvPr>
          <p:cNvGrpSpPr/>
          <p:nvPr/>
        </p:nvGrpSpPr>
        <p:grpSpPr>
          <a:xfrm>
            <a:off x="644397" y="2068437"/>
            <a:ext cx="3826922" cy="557772"/>
            <a:chOff x="593343" y="2236885"/>
            <a:chExt cx="3654278" cy="531247"/>
          </a:xfrm>
        </p:grpSpPr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3E726F7-C344-413F-90D4-8FD53DBD1718}"/>
                </a:ext>
              </a:extLst>
            </p:cNvPr>
            <p:cNvSpPr txBox="1"/>
            <p:nvPr/>
          </p:nvSpPr>
          <p:spPr>
            <a:xfrm>
              <a:off x="593343" y="2244912"/>
              <a:ext cx="1367809" cy="52322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総</a:t>
              </a:r>
              <a:r>
                <a:rPr kumimoji="1" lang="ja-JP" altLang="en-US" sz="28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資産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56AB8350-3C9B-4D8D-AECC-196E2C9E5BA3}"/>
                </a:ext>
              </a:extLst>
            </p:cNvPr>
            <p:cNvSpPr txBox="1"/>
            <p:nvPr/>
          </p:nvSpPr>
          <p:spPr>
            <a:xfrm>
              <a:off x="2879812" y="2236885"/>
              <a:ext cx="1367809" cy="52322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総資本</a:t>
              </a:r>
            </a:p>
          </p:txBody>
        </p:sp>
        <p:sp>
          <p:nvSpPr>
            <p:cNvPr id="17" name="次の値と等しい 16">
              <a:extLst>
                <a:ext uri="{FF2B5EF4-FFF2-40B4-BE49-F238E27FC236}">
                  <a16:creationId xmlns:a16="http://schemas.microsoft.com/office/drawing/2014/main" id="{6238BB53-C473-4D7B-AACC-03059F5FF52A}"/>
                </a:ext>
              </a:extLst>
            </p:cNvPr>
            <p:cNvSpPr/>
            <p:nvPr/>
          </p:nvSpPr>
          <p:spPr>
            <a:xfrm>
              <a:off x="2096446" y="2290498"/>
              <a:ext cx="648072" cy="432048"/>
            </a:xfrm>
            <a:prstGeom prst="mathEqual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4" name="図 23">
            <a:extLst>
              <a:ext uri="{FF2B5EF4-FFF2-40B4-BE49-F238E27FC236}">
                <a16:creationId xmlns:a16="http://schemas.microsoft.com/office/drawing/2014/main" id="{CB64F59C-649D-4088-A5E1-6F77C41F73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493" y="334439"/>
            <a:ext cx="1878103" cy="1702944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FF783AA-1165-44FD-8C5E-5CD8B718F9E1}"/>
              </a:ext>
            </a:extLst>
          </p:cNvPr>
          <p:cNvGrpSpPr/>
          <p:nvPr/>
        </p:nvGrpSpPr>
        <p:grpSpPr>
          <a:xfrm>
            <a:off x="1360612" y="6183093"/>
            <a:ext cx="3794563" cy="534206"/>
            <a:chOff x="1385272" y="6039146"/>
            <a:chExt cx="3794563" cy="534206"/>
          </a:xfrm>
        </p:grpSpPr>
        <p:sp>
          <p:nvSpPr>
            <p:cNvPr id="15" name="次の値と等しい 14">
              <a:extLst>
                <a:ext uri="{FF2B5EF4-FFF2-40B4-BE49-F238E27FC236}">
                  <a16:creationId xmlns:a16="http://schemas.microsoft.com/office/drawing/2014/main" id="{86C55DB4-0C59-4678-A001-CA47155BADEA}"/>
                </a:ext>
              </a:extLst>
            </p:cNvPr>
            <p:cNvSpPr/>
            <p:nvPr/>
          </p:nvSpPr>
          <p:spPr>
            <a:xfrm>
              <a:off x="3192587" y="6090804"/>
              <a:ext cx="648072" cy="432048"/>
            </a:xfrm>
            <a:prstGeom prst="mathEqual">
              <a:avLst/>
            </a:prstGeom>
            <a:noFill/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DB452A4D-A2B5-4292-8B93-800CE797BD3C}"/>
                </a:ext>
              </a:extLst>
            </p:cNvPr>
            <p:cNvSpPr txBox="1"/>
            <p:nvPr/>
          </p:nvSpPr>
          <p:spPr>
            <a:xfrm>
              <a:off x="3998905" y="6050132"/>
              <a:ext cx="1180930" cy="52322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負債</a:t>
              </a: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B3A2494B-5AC6-4223-8F97-64CF3E5D3EEC}"/>
                </a:ext>
              </a:extLst>
            </p:cNvPr>
            <p:cNvSpPr txBox="1"/>
            <p:nvPr/>
          </p:nvSpPr>
          <p:spPr>
            <a:xfrm>
              <a:off x="1385272" y="6039146"/>
              <a:ext cx="1728192" cy="52322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800" dirty="0">
                  <a:solidFill>
                    <a:srgbClr val="0070C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他人資本</a:t>
              </a:r>
            </a:p>
          </p:txBody>
        </p:sp>
      </p:grp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69F220E-979C-42A3-A57D-DEE354C7925A}"/>
              </a:ext>
            </a:extLst>
          </p:cNvPr>
          <p:cNvSpPr txBox="1"/>
          <p:nvPr/>
        </p:nvSpPr>
        <p:spPr>
          <a:xfrm>
            <a:off x="3074130" y="2798579"/>
            <a:ext cx="1656632" cy="557772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自己資本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3382CB4-E9B1-4494-A8DB-A7A907ED99BA}"/>
              </a:ext>
            </a:extLst>
          </p:cNvPr>
          <p:cNvSpPr txBox="1"/>
          <p:nvPr/>
        </p:nvSpPr>
        <p:spPr>
          <a:xfrm>
            <a:off x="5295710" y="2805612"/>
            <a:ext cx="1728192" cy="52322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他人資本</a:t>
            </a:r>
          </a:p>
        </p:txBody>
      </p:sp>
      <p:sp>
        <p:nvSpPr>
          <p:cNvPr id="31" name="加算記号 30">
            <a:extLst>
              <a:ext uri="{FF2B5EF4-FFF2-40B4-BE49-F238E27FC236}">
                <a16:creationId xmlns:a16="http://schemas.microsoft.com/office/drawing/2014/main" id="{4FED70B6-B08B-4E0E-9CB9-C66CEE0C604A}"/>
              </a:ext>
            </a:extLst>
          </p:cNvPr>
          <p:cNvSpPr/>
          <p:nvPr/>
        </p:nvSpPr>
        <p:spPr>
          <a:xfrm>
            <a:off x="4719646" y="2805612"/>
            <a:ext cx="576064" cy="497124"/>
          </a:xfrm>
          <a:prstGeom prst="mathPlus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次の値と等しい 31">
            <a:extLst>
              <a:ext uri="{FF2B5EF4-FFF2-40B4-BE49-F238E27FC236}">
                <a16:creationId xmlns:a16="http://schemas.microsoft.com/office/drawing/2014/main" id="{12233BBB-5980-4548-944A-1BF05208CEDD}"/>
              </a:ext>
            </a:extLst>
          </p:cNvPr>
          <p:cNvSpPr/>
          <p:nvPr/>
        </p:nvSpPr>
        <p:spPr>
          <a:xfrm>
            <a:off x="2264017" y="2823884"/>
            <a:ext cx="648072" cy="460580"/>
          </a:xfrm>
          <a:prstGeom prst="mathEqual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5679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9D33D37-FDF9-47A4-A9D9-6FAF636A3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41" y="1196752"/>
            <a:ext cx="3998791" cy="475741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B9B7EB4-E32C-7C95-DAD3-715B19881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594" y="1196752"/>
            <a:ext cx="4164206" cy="475741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92EBE49-5DF2-3FE8-6D2E-25534CE52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3993" y="0"/>
            <a:ext cx="5688061" cy="969348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9B216D4-60C8-B243-FEC1-7FFE273731FD}"/>
              </a:ext>
            </a:extLst>
          </p:cNvPr>
          <p:cNvSpPr/>
          <p:nvPr/>
        </p:nvSpPr>
        <p:spPr>
          <a:xfrm>
            <a:off x="4522594" y="3861048"/>
            <a:ext cx="4280765" cy="209312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3220F5A8-6BFE-38D4-698D-DEE6E2F32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820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D2310A3-E6B4-C857-B424-65A538B34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64" y="428683"/>
            <a:ext cx="8363272" cy="520843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ED68285-24F3-FB2B-4F75-084176758F47}"/>
              </a:ext>
            </a:extLst>
          </p:cNvPr>
          <p:cNvSpPr/>
          <p:nvPr/>
        </p:nvSpPr>
        <p:spPr>
          <a:xfrm>
            <a:off x="894419" y="1016812"/>
            <a:ext cx="1013283" cy="6113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0084C25-D112-5B9F-DC22-B1D7051FB963}"/>
              </a:ext>
            </a:extLst>
          </p:cNvPr>
          <p:cNvSpPr/>
          <p:nvPr/>
        </p:nvSpPr>
        <p:spPr>
          <a:xfrm>
            <a:off x="899591" y="1658253"/>
            <a:ext cx="1013283" cy="23551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乗算記号 17">
            <a:extLst>
              <a:ext uri="{FF2B5EF4-FFF2-40B4-BE49-F238E27FC236}">
                <a16:creationId xmlns:a16="http://schemas.microsoft.com/office/drawing/2014/main" id="{6A336403-9722-D46D-685F-21AE71AABFCC}"/>
              </a:ext>
            </a:extLst>
          </p:cNvPr>
          <p:cNvSpPr/>
          <p:nvPr/>
        </p:nvSpPr>
        <p:spPr>
          <a:xfrm>
            <a:off x="-711028" y="1965422"/>
            <a:ext cx="11293642" cy="3528392"/>
          </a:xfrm>
          <a:prstGeom prst="mathMultiply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319767F-F9DD-FD86-700C-C5B31D3321F8}"/>
              </a:ext>
            </a:extLst>
          </p:cNvPr>
          <p:cNvSpPr/>
          <p:nvPr/>
        </p:nvSpPr>
        <p:spPr>
          <a:xfrm>
            <a:off x="157970" y="6021288"/>
            <a:ext cx="2304256" cy="576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純資産（の部）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7646D94-795A-C0F1-54B5-07DD280F7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4129" y="5900852"/>
            <a:ext cx="719390" cy="816935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D2E9EE9-BAF0-CFF1-256B-8D4A757859CE}"/>
              </a:ext>
            </a:extLst>
          </p:cNvPr>
          <p:cNvSpPr/>
          <p:nvPr/>
        </p:nvSpPr>
        <p:spPr>
          <a:xfrm>
            <a:off x="3232684" y="5924751"/>
            <a:ext cx="2783816" cy="6965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資本金</a:t>
            </a:r>
            <a:endParaRPr kumimoji="1"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（資本剰余金含む）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906731B-FD3B-0351-4803-63479D15002E}"/>
              </a:ext>
            </a:extLst>
          </p:cNvPr>
          <p:cNvSpPr/>
          <p:nvPr/>
        </p:nvSpPr>
        <p:spPr>
          <a:xfrm>
            <a:off x="6723874" y="6021287"/>
            <a:ext cx="2016224" cy="57606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利益剰余金</a:t>
            </a:r>
          </a:p>
        </p:txBody>
      </p:sp>
      <p:sp>
        <p:nvSpPr>
          <p:cNvPr id="8" name="加算記号 7">
            <a:extLst>
              <a:ext uri="{FF2B5EF4-FFF2-40B4-BE49-F238E27FC236}">
                <a16:creationId xmlns:a16="http://schemas.microsoft.com/office/drawing/2014/main" id="{5B27C551-9577-2695-9D6D-F4A6DCC2D369}"/>
              </a:ext>
            </a:extLst>
          </p:cNvPr>
          <p:cNvSpPr/>
          <p:nvPr/>
        </p:nvSpPr>
        <p:spPr>
          <a:xfrm>
            <a:off x="6044810" y="6057292"/>
            <a:ext cx="650754" cy="540059"/>
          </a:xfrm>
          <a:prstGeom prst="mathPlus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爆発: 8 pt 8">
            <a:extLst>
              <a:ext uri="{FF2B5EF4-FFF2-40B4-BE49-F238E27FC236}">
                <a16:creationId xmlns:a16="http://schemas.microsoft.com/office/drawing/2014/main" id="{372151A4-0C41-A643-5AD6-060EA0FC32BD}"/>
              </a:ext>
            </a:extLst>
          </p:cNvPr>
          <p:cNvSpPr/>
          <p:nvPr/>
        </p:nvSpPr>
        <p:spPr>
          <a:xfrm>
            <a:off x="2051720" y="153307"/>
            <a:ext cx="3848674" cy="2456933"/>
          </a:xfrm>
          <a:prstGeom prst="irregularSeal1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見るのは</a:t>
            </a:r>
            <a:endParaRPr kumimoji="1" lang="en-US" altLang="ja-JP" sz="32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3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ここだけ！</a:t>
            </a:r>
            <a:endParaRPr kumimoji="1" lang="ja-JP" altLang="en-US" sz="32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スライド ズーム 10">
                <a:extLst>
                  <a:ext uri="{FF2B5EF4-FFF2-40B4-BE49-F238E27FC236}">
                    <a16:creationId xmlns:a16="http://schemas.microsoft.com/office/drawing/2014/main" id="{B0822A17-DDA5-1AB5-098C-350E2E1601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04303522"/>
                  </p:ext>
                </p:extLst>
              </p:nvPr>
            </p:nvGraphicFramePr>
            <p:xfrm>
              <a:off x="-2407024" y="5516656"/>
              <a:ext cx="2286000" cy="1714500"/>
            </p:xfrm>
            <a:graphic>
              <a:graphicData uri="http://schemas.microsoft.com/office/powerpoint/2016/slidezoom">
                <pslz:sldZm>
                  <pslz:sldZmObj sldId="293" cId="3366567902">
                    <pslz:zmPr id="{9991F3EC-BB49-463E-ADBC-D383289D0E8B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スライド ズーム 10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B0822A17-DDA5-1AB5-098C-350E2E1601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407024" y="5516656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0" name="スライド番号プレースホルダー 9">
            <a:extLst>
              <a:ext uri="{FF2B5EF4-FFF2-40B4-BE49-F238E27FC236}">
                <a16:creationId xmlns:a16="http://schemas.microsoft.com/office/drawing/2014/main" id="{6A0EB4C1-97F7-2161-A883-ED72265C4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14788"/>
            <a:ext cx="2133600" cy="365125"/>
          </a:xfrm>
        </p:spPr>
        <p:txBody>
          <a:bodyPr/>
          <a:lstStyle/>
          <a:p>
            <a:fld id="{FAFA38FB-810E-4BC0-95ED-293F33727802}" type="slidenum">
              <a:rPr kumimoji="1" lang="ja-JP" altLang="en-US" smtClean="0"/>
              <a:t>57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2214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8" grpId="0" animBg="1"/>
      <p:bldP spid="19" grpId="0" animBg="1"/>
      <p:bldP spid="4" grpId="0" animBg="1"/>
      <p:bldP spid="7" grpId="0" animBg="1"/>
      <p:bldP spid="8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E104133-FDF4-4495-8EF1-AF01685E0DFA}"/>
              </a:ext>
            </a:extLst>
          </p:cNvPr>
          <p:cNvSpPr/>
          <p:nvPr/>
        </p:nvSpPr>
        <p:spPr>
          <a:xfrm>
            <a:off x="467544" y="316506"/>
            <a:ext cx="3042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ja-JP" sz="24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lang="ja-JP" altLang="en-US" sz="24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貸借対照表（Ｂ</a:t>
            </a:r>
            <a:r>
              <a:rPr lang="en-US" altLang="ja-JP" sz="24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/</a:t>
            </a:r>
            <a:r>
              <a:rPr lang="ja-JP" altLang="en-US" sz="24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Ｓ）</a:t>
            </a:r>
            <a:r>
              <a:rPr lang="en-US" altLang="ja-JP" sz="24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lang="ja-JP" altLang="en-US" sz="24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0FFC11A-56C5-40E7-8AD9-AE40A12857FB}"/>
              </a:ext>
            </a:extLst>
          </p:cNvPr>
          <p:cNvGrpSpPr/>
          <p:nvPr/>
        </p:nvGrpSpPr>
        <p:grpSpPr>
          <a:xfrm>
            <a:off x="388246" y="858770"/>
            <a:ext cx="3956690" cy="4277150"/>
            <a:chOff x="1907705" y="1556792"/>
            <a:chExt cx="3634271" cy="3757064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32BDAA55-9687-4E35-B54B-4099ABD9DE9B}"/>
                </a:ext>
              </a:extLst>
            </p:cNvPr>
            <p:cNvSpPr/>
            <p:nvPr/>
          </p:nvSpPr>
          <p:spPr>
            <a:xfrm>
              <a:off x="1907705" y="1556792"/>
              <a:ext cx="1817035" cy="21602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流動資産</a:t>
              </a: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83104312-A6B7-4118-A130-C05C3FB9644B}"/>
                </a:ext>
              </a:extLst>
            </p:cNvPr>
            <p:cNvSpPr/>
            <p:nvPr/>
          </p:nvSpPr>
          <p:spPr>
            <a:xfrm>
              <a:off x="1907705" y="3717032"/>
              <a:ext cx="1800200" cy="15841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固定資産</a:t>
              </a: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C88A58FA-DDAC-4038-B575-F5A6D539B317}"/>
                </a:ext>
              </a:extLst>
            </p:cNvPr>
            <p:cNvSpPr/>
            <p:nvPr/>
          </p:nvSpPr>
          <p:spPr>
            <a:xfrm>
              <a:off x="3724738" y="1556792"/>
              <a:ext cx="1817035" cy="15841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流動負債</a:t>
              </a: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BF640AFF-0256-4566-909E-AF37CADFAC8C}"/>
                </a:ext>
              </a:extLst>
            </p:cNvPr>
            <p:cNvSpPr/>
            <p:nvPr/>
          </p:nvSpPr>
          <p:spPr>
            <a:xfrm>
              <a:off x="3716727" y="3137025"/>
              <a:ext cx="1825249" cy="10613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固定負債</a:t>
              </a: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2A49EA8A-64E4-4B7C-A11F-4EBF29CDA51C}"/>
                </a:ext>
              </a:extLst>
            </p:cNvPr>
            <p:cNvSpPr/>
            <p:nvPr/>
          </p:nvSpPr>
          <p:spPr>
            <a:xfrm>
              <a:off x="3707905" y="4207105"/>
              <a:ext cx="1825249" cy="110675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dirty="0">
                  <a:solidFill>
                    <a:srgbClr val="FF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純資産</a:t>
              </a:r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1B053B0B-5663-4E7E-9BFF-E5FE3CD35204}"/>
              </a:ext>
            </a:extLst>
          </p:cNvPr>
          <p:cNvGrpSpPr/>
          <p:nvPr/>
        </p:nvGrpSpPr>
        <p:grpSpPr>
          <a:xfrm>
            <a:off x="4139952" y="2939853"/>
            <a:ext cx="4903959" cy="3277331"/>
            <a:chOff x="575428" y="3161232"/>
            <a:chExt cx="4903959" cy="3074312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40F1ECE-2F1D-4E23-8C38-F36CE1F1206C}"/>
                </a:ext>
              </a:extLst>
            </p:cNvPr>
            <p:cNvSpPr txBox="1"/>
            <p:nvPr/>
          </p:nvSpPr>
          <p:spPr>
            <a:xfrm>
              <a:off x="943899" y="3161232"/>
              <a:ext cx="4535488" cy="118371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①</a:t>
              </a:r>
              <a:r>
                <a:rPr kumimoji="1" lang="ja-JP" altLang="en-US" sz="3200" dirty="0">
                  <a:solidFill>
                    <a:srgbClr val="0070C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株主から出資</a:t>
              </a:r>
              <a:r>
                <a:rPr kumimoji="1" lang="ja-JP" altLang="en-US" sz="2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してもらった</a:t>
              </a:r>
              <a:endPara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lang="ja-JP" altLang="en-US" sz="4400" dirty="0">
                  <a:solidFill>
                    <a:srgbClr val="FF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 </a:t>
              </a:r>
              <a:r>
                <a:rPr kumimoji="1" lang="ja-JP" altLang="en-US" sz="4400" dirty="0">
                  <a:solidFill>
                    <a:srgbClr val="FF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資本金</a:t>
              </a:r>
              <a:endParaRPr kumimoji="1" lang="en-US" altLang="ja-JP" sz="4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292CF116-901B-4A8E-B0E2-50B7055C98F2}"/>
                </a:ext>
              </a:extLst>
            </p:cNvPr>
            <p:cNvSpPr txBox="1"/>
            <p:nvPr/>
          </p:nvSpPr>
          <p:spPr>
            <a:xfrm>
              <a:off x="943899" y="5051829"/>
              <a:ext cx="4129608" cy="118371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sz="2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②</a:t>
              </a:r>
              <a:r>
                <a:rPr lang="ja-JP" altLang="en-US" sz="3200" dirty="0">
                  <a:solidFill>
                    <a:srgbClr val="0070C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自分で稼いで</a:t>
              </a:r>
              <a:r>
                <a:rPr lang="ja-JP" altLang="en-US" sz="2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きた分</a:t>
              </a:r>
              <a:endParaRPr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lang="ja-JP" altLang="en-US" sz="2400" dirty="0">
                  <a:solidFill>
                    <a:srgbClr val="FF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</a:t>
              </a:r>
              <a:r>
                <a:rPr kumimoji="1" lang="ja-JP" altLang="en-US" sz="4400" dirty="0">
                  <a:solidFill>
                    <a:srgbClr val="FF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利益剰余金</a:t>
              </a:r>
              <a:endParaRPr kumimoji="1" lang="en-US" altLang="ja-JP" sz="4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40" name="加算記号 39">
              <a:extLst>
                <a:ext uri="{FF2B5EF4-FFF2-40B4-BE49-F238E27FC236}">
                  <a16:creationId xmlns:a16="http://schemas.microsoft.com/office/drawing/2014/main" id="{B3E92C66-E7EC-494D-A63F-3829233E1CDE}"/>
                </a:ext>
              </a:extLst>
            </p:cNvPr>
            <p:cNvSpPr/>
            <p:nvPr/>
          </p:nvSpPr>
          <p:spPr>
            <a:xfrm>
              <a:off x="1814319" y="4344947"/>
              <a:ext cx="732455" cy="679145"/>
            </a:xfrm>
            <a:prstGeom prst="mathPlus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次の値と等しい 40">
              <a:extLst>
                <a:ext uri="{FF2B5EF4-FFF2-40B4-BE49-F238E27FC236}">
                  <a16:creationId xmlns:a16="http://schemas.microsoft.com/office/drawing/2014/main" id="{AC49829F-E860-40E2-887E-C930DEF7ABED}"/>
                </a:ext>
              </a:extLst>
            </p:cNvPr>
            <p:cNvSpPr/>
            <p:nvPr/>
          </p:nvSpPr>
          <p:spPr>
            <a:xfrm>
              <a:off x="575428" y="4456319"/>
              <a:ext cx="537835" cy="400111"/>
            </a:xfrm>
            <a:prstGeom prst="mathEqual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9F63E06-2670-9798-EB83-9B7755715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58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8817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BE5ECB-3ED9-860B-E495-DC424B15B830}"/>
              </a:ext>
            </a:extLst>
          </p:cNvPr>
          <p:cNvSpPr txBox="1"/>
          <p:nvPr/>
        </p:nvSpPr>
        <p:spPr>
          <a:xfrm>
            <a:off x="539552" y="332656"/>
            <a:ext cx="5976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決算</a:t>
            </a:r>
            <a:r>
              <a:rPr kumimoji="1" lang="ja-JP" altLang="en-US" sz="8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書</a:t>
            </a:r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（７種類）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DC1C44E-DD75-BD75-166B-1AE3E6C92B86}"/>
              </a:ext>
            </a:extLst>
          </p:cNvPr>
          <p:cNvSpPr txBox="1"/>
          <p:nvPr/>
        </p:nvSpPr>
        <p:spPr>
          <a:xfrm>
            <a:off x="666328" y="1996390"/>
            <a:ext cx="340161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①貸借対照表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3087A72-780A-4471-68BE-7402D45259C9}"/>
              </a:ext>
            </a:extLst>
          </p:cNvPr>
          <p:cNvSpPr txBox="1"/>
          <p:nvPr/>
        </p:nvSpPr>
        <p:spPr>
          <a:xfrm>
            <a:off x="662454" y="2969077"/>
            <a:ext cx="3401615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②損益計算書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F0A7271-8F43-E30E-0098-66C4748315FD}"/>
              </a:ext>
            </a:extLst>
          </p:cNvPr>
          <p:cNvSpPr txBox="1"/>
          <p:nvPr/>
        </p:nvSpPr>
        <p:spPr>
          <a:xfrm>
            <a:off x="667318" y="4023447"/>
            <a:ext cx="5560866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③キャッシュフロー計算書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87B835C-27F1-D619-E10E-38B14C29A841}"/>
              </a:ext>
            </a:extLst>
          </p:cNvPr>
          <p:cNvSpPr txBox="1"/>
          <p:nvPr/>
        </p:nvSpPr>
        <p:spPr>
          <a:xfrm>
            <a:off x="676745" y="5134237"/>
            <a:ext cx="310316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④株主資本等変動計算書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857D6D8-C6C9-A90C-D3EC-6BAD7AAB1433}"/>
              </a:ext>
            </a:extLst>
          </p:cNvPr>
          <p:cNvSpPr txBox="1"/>
          <p:nvPr/>
        </p:nvSpPr>
        <p:spPr>
          <a:xfrm>
            <a:off x="4094302" y="5134237"/>
            <a:ext cx="1800200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⑤個別注記表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A5C1D2A-4697-66A0-BCF4-0827BF1B76BC}"/>
              </a:ext>
            </a:extLst>
          </p:cNvPr>
          <p:cNvSpPr txBox="1"/>
          <p:nvPr/>
        </p:nvSpPr>
        <p:spPr>
          <a:xfrm>
            <a:off x="662454" y="6011073"/>
            <a:ext cx="1821314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0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⑥</a:t>
            </a:r>
            <a:r>
              <a:rPr lang="ja-JP" altLang="en-US" sz="20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附属</a:t>
            </a:r>
            <a:r>
              <a:rPr kumimoji="1" lang="ja-JP" altLang="en-US" sz="20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明細書</a:t>
            </a:r>
            <a:endParaRPr kumimoji="1" lang="ja-JP" altLang="en-US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F8ADE70-198B-6151-DC1A-540B0FE1A309}"/>
              </a:ext>
            </a:extLst>
          </p:cNvPr>
          <p:cNvSpPr txBox="1"/>
          <p:nvPr/>
        </p:nvSpPr>
        <p:spPr>
          <a:xfrm>
            <a:off x="2915816" y="6006827"/>
            <a:ext cx="1800200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⑦事業報告書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626898D-D85E-D8E5-5350-C597C4FE7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28184" y="3162796"/>
            <a:ext cx="2546521" cy="2546521"/>
          </a:xfrm>
          <a:prstGeom prst="rect">
            <a:avLst/>
          </a:prstGeom>
        </p:spPr>
      </p:pic>
      <p:sp>
        <p:nvSpPr>
          <p:cNvPr id="13" name="吹き出し: 円形 12">
            <a:extLst>
              <a:ext uri="{FF2B5EF4-FFF2-40B4-BE49-F238E27FC236}">
                <a16:creationId xmlns:a16="http://schemas.microsoft.com/office/drawing/2014/main" id="{A5F21554-3572-C80B-0F91-8B247BA29FC2}"/>
              </a:ext>
            </a:extLst>
          </p:cNvPr>
          <p:cNvSpPr/>
          <p:nvPr/>
        </p:nvSpPr>
        <p:spPr>
          <a:xfrm>
            <a:off x="5436096" y="1996390"/>
            <a:ext cx="2592288" cy="1323439"/>
          </a:xfrm>
          <a:prstGeom prst="wedgeEllipseCallout">
            <a:avLst>
              <a:gd name="adj1" fmla="val 35190"/>
              <a:gd name="adj2" fmla="val 6114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３種類で</a:t>
            </a:r>
            <a:endParaRPr kumimoji="1" lang="en-US" altLang="ja-JP" sz="32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algn="ctr"/>
            <a:r>
              <a:rPr lang="en-US" altLang="ja-JP" sz="32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OK</a:t>
            </a:r>
            <a:r>
              <a:rPr lang="ja-JP" altLang="en-US" sz="3200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！</a:t>
            </a:r>
            <a:endParaRPr kumimoji="1" lang="ja-JP" altLang="en-US" sz="32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619B730-FFDE-C78D-78C2-FC799DC3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94185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D09AF51-52E7-4E4F-A8FA-29114180EC09}"/>
              </a:ext>
            </a:extLst>
          </p:cNvPr>
          <p:cNvSpPr/>
          <p:nvPr/>
        </p:nvSpPr>
        <p:spPr>
          <a:xfrm>
            <a:off x="1547664" y="1766858"/>
            <a:ext cx="506901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では、もう一度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実際の決算書を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見てみよう！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047F7D0-B9F1-2759-DFF2-6B0800EA1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59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536853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E104133-FDF4-4495-8EF1-AF01685E0DFA}"/>
              </a:ext>
            </a:extLst>
          </p:cNvPr>
          <p:cNvSpPr/>
          <p:nvPr/>
        </p:nvSpPr>
        <p:spPr>
          <a:xfrm>
            <a:off x="467544" y="316506"/>
            <a:ext cx="30428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altLang="ja-JP" sz="24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lang="ja-JP" altLang="en-US" sz="24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貸借対照表（Ｂ</a:t>
            </a:r>
            <a:r>
              <a:rPr lang="en-US" altLang="ja-JP" sz="24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/</a:t>
            </a:r>
            <a:r>
              <a:rPr lang="ja-JP" altLang="en-US" sz="24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Ｓ）</a:t>
            </a:r>
            <a:r>
              <a:rPr lang="en-US" altLang="ja-JP" sz="24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lang="ja-JP" altLang="en-US" sz="2400" dirty="0">
              <a:solidFill>
                <a:prstClr val="black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E0FFC11A-56C5-40E7-8AD9-AE40A12857FB}"/>
              </a:ext>
            </a:extLst>
          </p:cNvPr>
          <p:cNvGrpSpPr/>
          <p:nvPr/>
        </p:nvGrpSpPr>
        <p:grpSpPr>
          <a:xfrm>
            <a:off x="388246" y="858770"/>
            <a:ext cx="3956690" cy="4277150"/>
            <a:chOff x="1907705" y="1556792"/>
            <a:chExt cx="3634271" cy="3757064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32BDAA55-9687-4E35-B54B-4099ABD9DE9B}"/>
                </a:ext>
              </a:extLst>
            </p:cNvPr>
            <p:cNvSpPr/>
            <p:nvPr/>
          </p:nvSpPr>
          <p:spPr>
            <a:xfrm>
              <a:off x="1907705" y="1556792"/>
              <a:ext cx="1817035" cy="21602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流動資産</a:t>
              </a: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83104312-A6B7-4118-A130-C05C3FB9644B}"/>
                </a:ext>
              </a:extLst>
            </p:cNvPr>
            <p:cNvSpPr/>
            <p:nvPr/>
          </p:nvSpPr>
          <p:spPr>
            <a:xfrm>
              <a:off x="1907705" y="3717032"/>
              <a:ext cx="1800200" cy="15841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固定資産</a:t>
              </a: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C88A58FA-DDAC-4038-B575-F5A6D539B317}"/>
                </a:ext>
              </a:extLst>
            </p:cNvPr>
            <p:cNvSpPr/>
            <p:nvPr/>
          </p:nvSpPr>
          <p:spPr>
            <a:xfrm>
              <a:off x="3724738" y="1556792"/>
              <a:ext cx="1817035" cy="15841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流動負債</a:t>
              </a: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BF640AFF-0256-4566-909E-AF37CADFAC8C}"/>
                </a:ext>
              </a:extLst>
            </p:cNvPr>
            <p:cNvSpPr/>
            <p:nvPr/>
          </p:nvSpPr>
          <p:spPr>
            <a:xfrm>
              <a:off x="3716727" y="3137025"/>
              <a:ext cx="1825249" cy="106137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000" dirty="0"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固定負債</a:t>
              </a: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2A49EA8A-64E4-4B7C-A11F-4EBF29CDA51C}"/>
                </a:ext>
              </a:extLst>
            </p:cNvPr>
            <p:cNvSpPr/>
            <p:nvPr/>
          </p:nvSpPr>
          <p:spPr>
            <a:xfrm>
              <a:off x="3707905" y="4207105"/>
              <a:ext cx="1825249" cy="1106751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3600" dirty="0">
                  <a:solidFill>
                    <a:srgbClr val="FF0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純資産</a:t>
              </a:r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1B053B0B-5663-4E7E-9BFF-E5FE3CD35204}"/>
              </a:ext>
            </a:extLst>
          </p:cNvPr>
          <p:cNvGrpSpPr/>
          <p:nvPr/>
        </p:nvGrpSpPr>
        <p:grpSpPr>
          <a:xfrm>
            <a:off x="4139952" y="2939853"/>
            <a:ext cx="4903959" cy="3277331"/>
            <a:chOff x="575428" y="3161232"/>
            <a:chExt cx="4903959" cy="3074312"/>
          </a:xfrm>
        </p:grpSpPr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540F1ECE-2F1D-4E23-8C38-F36CE1F1206C}"/>
                </a:ext>
              </a:extLst>
            </p:cNvPr>
            <p:cNvSpPr txBox="1"/>
            <p:nvPr/>
          </p:nvSpPr>
          <p:spPr>
            <a:xfrm>
              <a:off x="943899" y="3161232"/>
              <a:ext cx="4535488" cy="118371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①</a:t>
              </a:r>
              <a:r>
                <a:rPr kumimoji="1" lang="ja-JP" altLang="en-US" sz="3200" dirty="0">
                  <a:solidFill>
                    <a:srgbClr val="0070C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株主から出資</a:t>
              </a:r>
              <a:r>
                <a:rPr kumimoji="1" lang="ja-JP" altLang="en-US" sz="2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してもらった</a:t>
              </a:r>
              <a:endPara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lang="ja-JP" altLang="en-US" sz="4400" dirty="0">
                  <a:solidFill>
                    <a:srgbClr val="FF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 </a:t>
              </a:r>
              <a:r>
                <a:rPr kumimoji="1" lang="ja-JP" altLang="en-US" sz="4400" dirty="0">
                  <a:solidFill>
                    <a:srgbClr val="FF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資本金</a:t>
              </a:r>
              <a:endParaRPr kumimoji="1" lang="en-US" altLang="ja-JP" sz="4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292CF116-901B-4A8E-B0E2-50B7055C98F2}"/>
                </a:ext>
              </a:extLst>
            </p:cNvPr>
            <p:cNvSpPr txBox="1"/>
            <p:nvPr/>
          </p:nvSpPr>
          <p:spPr>
            <a:xfrm>
              <a:off x="943899" y="5051829"/>
              <a:ext cx="4129608" cy="118371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ja-JP" altLang="en-US" sz="20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②</a:t>
              </a:r>
              <a:r>
                <a:rPr lang="ja-JP" altLang="en-US" sz="3200" dirty="0">
                  <a:solidFill>
                    <a:srgbClr val="0070C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自分で稼いで</a:t>
              </a:r>
              <a:r>
                <a:rPr lang="ja-JP" altLang="en-US" sz="2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きた分</a:t>
              </a:r>
              <a:endParaRPr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r>
                <a:rPr lang="ja-JP" altLang="en-US" sz="2400" dirty="0">
                  <a:solidFill>
                    <a:srgbClr val="FF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　</a:t>
              </a:r>
              <a:r>
                <a:rPr kumimoji="1" lang="ja-JP" altLang="en-US" sz="4400" dirty="0">
                  <a:solidFill>
                    <a:srgbClr val="FF0000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利益剰余金</a:t>
              </a:r>
              <a:endParaRPr kumimoji="1" lang="en-US" altLang="ja-JP" sz="4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40" name="加算記号 39">
              <a:extLst>
                <a:ext uri="{FF2B5EF4-FFF2-40B4-BE49-F238E27FC236}">
                  <a16:creationId xmlns:a16="http://schemas.microsoft.com/office/drawing/2014/main" id="{B3E92C66-E7EC-494D-A63F-3829233E1CDE}"/>
                </a:ext>
              </a:extLst>
            </p:cNvPr>
            <p:cNvSpPr/>
            <p:nvPr/>
          </p:nvSpPr>
          <p:spPr>
            <a:xfrm>
              <a:off x="1814319" y="4344947"/>
              <a:ext cx="732455" cy="679145"/>
            </a:xfrm>
            <a:prstGeom prst="mathPlus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次の値と等しい 40">
              <a:extLst>
                <a:ext uri="{FF2B5EF4-FFF2-40B4-BE49-F238E27FC236}">
                  <a16:creationId xmlns:a16="http://schemas.microsoft.com/office/drawing/2014/main" id="{AC49829F-E860-40E2-887E-C930DEF7ABED}"/>
                </a:ext>
              </a:extLst>
            </p:cNvPr>
            <p:cNvSpPr/>
            <p:nvPr/>
          </p:nvSpPr>
          <p:spPr>
            <a:xfrm>
              <a:off x="575428" y="4456319"/>
              <a:ext cx="537835" cy="400111"/>
            </a:xfrm>
            <a:prstGeom prst="mathEqual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89E31A2-DD27-FFA0-C103-C7A938F0E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60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684880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D2310A3-E6B4-C857-B424-65A538B34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61" y="392598"/>
            <a:ext cx="8363272" cy="5208432"/>
          </a:xfrm>
          <a:prstGeom prst="rect">
            <a:avLst/>
          </a:prstGeom>
        </p:spPr>
      </p:pic>
      <p:sp>
        <p:nvSpPr>
          <p:cNvPr id="18" name="乗算記号 17">
            <a:extLst>
              <a:ext uri="{FF2B5EF4-FFF2-40B4-BE49-F238E27FC236}">
                <a16:creationId xmlns:a16="http://schemas.microsoft.com/office/drawing/2014/main" id="{6A336403-9722-D46D-685F-21AE71AABFCC}"/>
              </a:ext>
            </a:extLst>
          </p:cNvPr>
          <p:cNvSpPr/>
          <p:nvPr/>
        </p:nvSpPr>
        <p:spPr>
          <a:xfrm>
            <a:off x="-1044624" y="1772816"/>
            <a:ext cx="11293642" cy="3528392"/>
          </a:xfrm>
          <a:prstGeom prst="mathMultiply">
            <a:avLst/>
          </a:prstGeom>
          <a:ln w="28575"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319767F-F9DD-FD86-700C-C5B31D3321F8}"/>
              </a:ext>
            </a:extLst>
          </p:cNvPr>
          <p:cNvSpPr/>
          <p:nvPr/>
        </p:nvSpPr>
        <p:spPr>
          <a:xfrm>
            <a:off x="299213" y="5781744"/>
            <a:ext cx="2223187" cy="9360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純資産（の部）</a:t>
            </a:r>
            <a:endParaRPr kumimoji="1"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１７２</a:t>
            </a:r>
            <a:r>
              <a:rPr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,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１２８</a:t>
            </a:r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7646D94-795A-C0F1-54B5-07DD280F7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888" y="5900852"/>
            <a:ext cx="719390" cy="816935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D2E9EE9-BAF0-CFF1-256B-8D4A757859CE}"/>
              </a:ext>
            </a:extLst>
          </p:cNvPr>
          <p:cNvSpPr/>
          <p:nvPr/>
        </p:nvSpPr>
        <p:spPr>
          <a:xfrm>
            <a:off x="3459196" y="5780416"/>
            <a:ext cx="2286001" cy="9010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資本金</a:t>
            </a:r>
            <a:endParaRPr kumimoji="1"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３８</a:t>
            </a:r>
            <a:r>
              <a:rPr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,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４７０</a:t>
            </a:r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906731B-FD3B-0351-4803-63479D15002E}"/>
              </a:ext>
            </a:extLst>
          </p:cNvPr>
          <p:cNvSpPr/>
          <p:nvPr/>
        </p:nvSpPr>
        <p:spPr>
          <a:xfrm>
            <a:off x="6512927" y="5780416"/>
            <a:ext cx="2227171" cy="9010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利益剰余金</a:t>
            </a:r>
            <a:endParaRPr kumimoji="1"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１３８</a:t>
            </a:r>
            <a:r>
              <a:rPr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,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８２７</a:t>
            </a:r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" name="加算記号 7">
            <a:extLst>
              <a:ext uri="{FF2B5EF4-FFF2-40B4-BE49-F238E27FC236}">
                <a16:creationId xmlns:a16="http://schemas.microsoft.com/office/drawing/2014/main" id="{5B27C551-9577-2695-9D6D-F4A6DCC2D369}"/>
              </a:ext>
            </a:extLst>
          </p:cNvPr>
          <p:cNvSpPr/>
          <p:nvPr/>
        </p:nvSpPr>
        <p:spPr>
          <a:xfrm>
            <a:off x="5803685" y="6039289"/>
            <a:ext cx="650754" cy="540059"/>
          </a:xfrm>
          <a:prstGeom prst="mathPlus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スライド ズーム 10">
                <a:extLst>
                  <a:ext uri="{FF2B5EF4-FFF2-40B4-BE49-F238E27FC236}">
                    <a16:creationId xmlns:a16="http://schemas.microsoft.com/office/drawing/2014/main" id="{B0822A17-DDA5-1AB5-098C-350E2E1601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407024" y="5516656"/>
              <a:ext cx="2286000" cy="1714500"/>
            </p:xfrm>
            <a:graphic>
              <a:graphicData uri="http://schemas.microsoft.com/office/powerpoint/2016/slidezoom">
                <pslz:sldZm>
                  <pslz:sldZmObj sldId="293" cId="3366567902">
                    <pslz:zmPr id="{9991F3EC-BB49-463E-ADBC-D383289D0E8B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スライド ズーム 10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B0822A17-DDA5-1AB5-098C-350E2E1601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407024" y="5516656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99C068F0-A5E5-00FD-883B-6C945F2D21AC}"/>
              </a:ext>
            </a:extLst>
          </p:cNvPr>
          <p:cNvGrpSpPr/>
          <p:nvPr/>
        </p:nvGrpSpPr>
        <p:grpSpPr>
          <a:xfrm>
            <a:off x="924616" y="980727"/>
            <a:ext cx="7859217" cy="4227222"/>
            <a:chOff x="924616" y="980727"/>
            <a:chExt cx="7859217" cy="4227222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9ED68285-24F3-FB2B-4F75-084176758F47}"/>
                </a:ext>
              </a:extLst>
            </p:cNvPr>
            <p:cNvSpPr/>
            <p:nvPr/>
          </p:nvSpPr>
          <p:spPr>
            <a:xfrm>
              <a:off x="924616" y="980727"/>
              <a:ext cx="1013283" cy="6113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F0084C25-D112-5B9F-DC22-B1D7051FB963}"/>
                </a:ext>
              </a:extLst>
            </p:cNvPr>
            <p:cNvSpPr/>
            <p:nvPr/>
          </p:nvSpPr>
          <p:spPr>
            <a:xfrm>
              <a:off x="929788" y="1622168"/>
              <a:ext cx="1013283" cy="23551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1CA9C573-2948-6F14-6909-A12832929BF1}"/>
                </a:ext>
              </a:extLst>
            </p:cNvPr>
            <p:cNvSpPr/>
            <p:nvPr/>
          </p:nvSpPr>
          <p:spPr>
            <a:xfrm>
              <a:off x="7884368" y="1052736"/>
              <a:ext cx="882806" cy="581581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F1F53D3F-498C-E87F-A69A-A57C0357D7F0}"/>
                </a:ext>
              </a:extLst>
            </p:cNvPr>
            <p:cNvSpPr/>
            <p:nvPr/>
          </p:nvSpPr>
          <p:spPr>
            <a:xfrm>
              <a:off x="7884368" y="1634317"/>
              <a:ext cx="882806" cy="282515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61F833DB-AEE7-8712-95D5-6708DBA11CE0}"/>
                </a:ext>
              </a:extLst>
            </p:cNvPr>
            <p:cNvSpPr/>
            <p:nvPr/>
          </p:nvSpPr>
          <p:spPr>
            <a:xfrm>
              <a:off x="7901027" y="4925434"/>
              <a:ext cx="882806" cy="282515"/>
            </a:xfrm>
            <a:prstGeom prst="rect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1FF42C8-3059-F2BD-6212-6ACD786EA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71680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A9A7833-581F-2C37-C4EF-66B6C14AA7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0976" t="-68601" r="35563" b="69124"/>
          <a:stretch/>
        </p:blipFill>
        <p:spPr>
          <a:xfrm>
            <a:off x="3812374" y="-3690603"/>
            <a:ext cx="1649120" cy="554711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スライド ズーム 10">
                <a:extLst>
                  <a:ext uri="{FF2B5EF4-FFF2-40B4-BE49-F238E27FC236}">
                    <a16:creationId xmlns:a16="http://schemas.microsoft.com/office/drawing/2014/main" id="{B0822A17-DDA5-1AB5-098C-350E2E16016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407024" y="5516656"/>
              <a:ext cx="2286000" cy="1714500"/>
            </p:xfrm>
            <a:graphic>
              <a:graphicData uri="http://schemas.microsoft.com/office/powerpoint/2016/slidezoom">
                <pslz:sldZm>
                  <pslz:sldZmObj sldId="293" cId="3366567902">
                    <pslz:zmPr id="{9991F3EC-BB49-463E-ADBC-D383289D0E8B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スライド ズーム 10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B0822A17-DDA5-1AB5-098C-350E2E1601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407024" y="5516656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2A4A1A2-40A2-BE4F-9B07-91C0D342377D}"/>
              </a:ext>
            </a:extLst>
          </p:cNvPr>
          <p:cNvGrpSpPr/>
          <p:nvPr/>
        </p:nvGrpSpPr>
        <p:grpSpPr>
          <a:xfrm>
            <a:off x="416062" y="1556524"/>
            <a:ext cx="8376810" cy="5208432"/>
            <a:chOff x="390364" y="404664"/>
            <a:chExt cx="8376810" cy="5208432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CD2310A3-E6B4-C857-B424-65A538B34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0364" y="404664"/>
              <a:ext cx="8363272" cy="5208432"/>
            </a:xfrm>
            <a:prstGeom prst="rect">
              <a:avLst/>
            </a:prstGeom>
          </p:spPr>
        </p:pic>
        <p:grpSp>
          <p:nvGrpSpPr>
            <p:cNvPr id="15" name="グループ化 14">
              <a:extLst>
                <a:ext uri="{FF2B5EF4-FFF2-40B4-BE49-F238E27FC236}">
                  <a16:creationId xmlns:a16="http://schemas.microsoft.com/office/drawing/2014/main" id="{99C068F0-A5E5-00FD-883B-6C945F2D21AC}"/>
                </a:ext>
              </a:extLst>
            </p:cNvPr>
            <p:cNvGrpSpPr/>
            <p:nvPr/>
          </p:nvGrpSpPr>
          <p:grpSpPr>
            <a:xfrm>
              <a:off x="924616" y="980727"/>
              <a:ext cx="7842558" cy="936105"/>
              <a:chOff x="924616" y="980727"/>
              <a:chExt cx="7842558" cy="936105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9ED68285-24F3-FB2B-4F75-084176758F47}"/>
                  </a:ext>
                </a:extLst>
              </p:cNvPr>
              <p:cNvSpPr/>
              <p:nvPr/>
            </p:nvSpPr>
            <p:spPr>
              <a:xfrm>
                <a:off x="924616" y="980727"/>
                <a:ext cx="1013283" cy="611375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" name="正方形/長方形 1">
                <a:extLst>
                  <a:ext uri="{FF2B5EF4-FFF2-40B4-BE49-F238E27FC236}">
                    <a16:creationId xmlns:a16="http://schemas.microsoft.com/office/drawing/2014/main" id="{F0084C25-D112-5B9F-DC22-B1D7051FB963}"/>
                  </a:ext>
                </a:extLst>
              </p:cNvPr>
              <p:cNvSpPr/>
              <p:nvPr/>
            </p:nvSpPr>
            <p:spPr>
              <a:xfrm>
                <a:off x="929788" y="1622168"/>
                <a:ext cx="1013283" cy="235517"/>
              </a:xfrm>
              <a:prstGeom prst="rect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0" name="正方形/長方形 9">
                <a:extLst>
                  <a:ext uri="{FF2B5EF4-FFF2-40B4-BE49-F238E27FC236}">
                    <a16:creationId xmlns:a16="http://schemas.microsoft.com/office/drawing/2014/main" id="{1CA9C573-2948-6F14-6909-A12832929BF1}"/>
                  </a:ext>
                </a:extLst>
              </p:cNvPr>
              <p:cNvSpPr/>
              <p:nvPr/>
            </p:nvSpPr>
            <p:spPr>
              <a:xfrm>
                <a:off x="7884368" y="1052736"/>
                <a:ext cx="882806" cy="581581"/>
              </a:xfrm>
              <a:prstGeom prst="rect">
                <a:avLst/>
              </a:prstGeom>
              <a:noFill/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F1F53D3F-498C-E87F-A69A-A57C0357D7F0}"/>
                  </a:ext>
                </a:extLst>
              </p:cNvPr>
              <p:cNvSpPr/>
              <p:nvPr/>
            </p:nvSpPr>
            <p:spPr>
              <a:xfrm>
                <a:off x="7884368" y="1634317"/>
                <a:ext cx="882806" cy="282515"/>
              </a:xfrm>
              <a:prstGeom prst="rect">
                <a:avLst/>
              </a:prstGeom>
              <a:noFill/>
              <a:ln w="57150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6" name="爆発: 8 pt 15">
            <a:extLst>
              <a:ext uri="{FF2B5EF4-FFF2-40B4-BE49-F238E27FC236}">
                <a16:creationId xmlns:a16="http://schemas.microsoft.com/office/drawing/2014/main" id="{931C0981-3B53-CCBC-E90F-C1894ADDFA17}"/>
              </a:ext>
            </a:extLst>
          </p:cNvPr>
          <p:cNvSpPr/>
          <p:nvPr/>
        </p:nvSpPr>
        <p:spPr>
          <a:xfrm>
            <a:off x="135099" y="92776"/>
            <a:ext cx="4220872" cy="1751779"/>
          </a:xfrm>
          <a:prstGeom prst="irregularSeal1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達人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E6F00B5-4A93-395A-0B0B-87D7EFB7C487}"/>
              </a:ext>
            </a:extLst>
          </p:cNvPr>
          <p:cNvSpPr/>
          <p:nvPr/>
        </p:nvSpPr>
        <p:spPr>
          <a:xfrm>
            <a:off x="5724128" y="2177234"/>
            <a:ext cx="882806" cy="581581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F359F4FA-67D9-434E-76AE-8BFEBD46D26B}"/>
              </a:ext>
            </a:extLst>
          </p:cNvPr>
          <p:cNvSpPr/>
          <p:nvPr/>
        </p:nvSpPr>
        <p:spPr>
          <a:xfrm>
            <a:off x="5724128" y="2758815"/>
            <a:ext cx="882806" cy="310145"/>
          </a:xfrm>
          <a:prstGeom prst="rect">
            <a:avLst/>
          </a:prstGeom>
          <a:noFill/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次の値と等しい 20">
            <a:extLst>
              <a:ext uri="{FF2B5EF4-FFF2-40B4-BE49-F238E27FC236}">
                <a16:creationId xmlns:a16="http://schemas.microsoft.com/office/drawing/2014/main" id="{9FFA8D97-F882-C66A-9D59-2909E7CC4071}"/>
              </a:ext>
            </a:extLst>
          </p:cNvPr>
          <p:cNvSpPr/>
          <p:nvPr/>
        </p:nvSpPr>
        <p:spPr>
          <a:xfrm>
            <a:off x="6782235" y="2290418"/>
            <a:ext cx="720080" cy="409935"/>
          </a:xfrm>
          <a:prstGeom prst="mathEqual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06C32B9E-1852-8C69-99A5-785A0422D83A}"/>
              </a:ext>
            </a:extLst>
          </p:cNvPr>
          <p:cNvSpPr/>
          <p:nvPr/>
        </p:nvSpPr>
        <p:spPr>
          <a:xfrm rot="20308920">
            <a:off x="6884922" y="2786177"/>
            <a:ext cx="697876" cy="310145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2D701B21-B668-6B13-3C55-62B2D5C5DECB}"/>
              </a:ext>
            </a:extLst>
          </p:cNvPr>
          <p:cNvSpPr/>
          <p:nvPr/>
        </p:nvSpPr>
        <p:spPr>
          <a:xfrm>
            <a:off x="6369764" y="3172267"/>
            <a:ext cx="1728192" cy="9264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＋</a:t>
            </a:r>
            <a:r>
              <a:rPr kumimoji="1" lang="ja-JP" altLang="en-US" sz="24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７</a:t>
            </a:r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,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７２２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A0FD6EB-8CC3-A538-5DC8-4DEA92B7D99C}"/>
              </a:ext>
            </a:extLst>
          </p:cNvPr>
          <p:cNvSpPr/>
          <p:nvPr/>
        </p:nvSpPr>
        <p:spPr>
          <a:xfrm>
            <a:off x="5697479" y="875722"/>
            <a:ext cx="936104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前期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５７期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B7C470E-872C-8C0A-14C3-DDD55D2CE1DF}"/>
              </a:ext>
            </a:extLst>
          </p:cNvPr>
          <p:cNvSpPr/>
          <p:nvPr/>
        </p:nvSpPr>
        <p:spPr>
          <a:xfrm>
            <a:off x="7867914" y="875722"/>
            <a:ext cx="936104" cy="6480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今期</a:t>
            </a:r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５８期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6919A844-D482-6CDA-1882-C19C5C8D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FAFA38FB-810E-4BC0-95ED-293F33727802}" type="slidenum">
              <a:rPr kumimoji="1" lang="ja-JP" altLang="en-US" smtClean="0"/>
              <a:t>62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555283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7F5D1C8-1CD1-4535-A7F5-C1AD19494864}"/>
              </a:ext>
            </a:extLst>
          </p:cNvPr>
          <p:cNvSpPr/>
          <p:nvPr/>
        </p:nvSpPr>
        <p:spPr>
          <a:xfrm>
            <a:off x="209523" y="1041966"/>
            <a:ext cx="2363559" cy="1144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ＰＬの（５８期）</a:t>
            </a:r>
            <a:endParaRPr kumimoji="1" lang="en-US" altLang="ja-JP" sz="2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2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当期純利益</a:t>
            </a:r>
          </a:p>
        </p:txBody>
      </p:sp>
      <p:sp>
        <p:nvSpPr>
          <p:cNvPr id="6" name="次の値と等しい 5">
            <a:extLst>
              <a:ext uri="{FF2B5EF4-FFF2-40B4-BE49-F238E27FC236}">
                <a16:creationId xmlns:a16="http://schemas.microsoft.com/office/drawing/2014/main" id="{89254B7A-A0AA-40F1-9B66-0F854EDCEDBB}"/>
              </a:ext>
            </a:extLst>
          </p:cNvPr>
          <p:cNvSpPr/>
          <p:nvPr/>
        </p:nvSpPr>
        <p:spPr>
          <a:xfrm>
            <a:off x="3693808" y="1263283"/>
            <a:ext cx="504056" cy="421462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4970A8A-9C95-43DE-864C-64E221555F0B}"/>
              </a:ext>
            </a:extLst>
          </p:cNvPr>
          <p:cNvSpPr/>
          <p:nvPr/>
        </p:nvSpPr>
        <p:spPr>
          <a:xfrm>
            <a:off x="5198165" y="1179772"/>
            <a:ext cx="3177527" cy="588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ＢＳの利益剰余金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31700D1-A748-4DCC-A28E-4E8ABADD1021}"/>
              </a:ext>
            </a:extLst>
          </p:cNvPr>
          <p:cNvSpPr/>
          <p:nvPr/>
        </p:nvSpPr>
        <p:spPr>
          <a:xfrm>
            <a:off x="247821" y="2276872"/>
            <a:ext cx="1875907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12,888</a:t>
            </a:r>
            <a:endParaRPr kumimoji="1" lang="ja-JP" altLang="en-US" sz="2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4DFDEA2-7455-4AA4-A79C-EF1C1B04147B}"/>
              </a:ext>
            </a:extLst>
          </p:cNvPr>
          <p:cNvSpPr/>
          <p:nvPr/>
        </p:nvSpPr>
        <p:spPr>
          <a:xfrm>
            <a:off x="6786929" y="481323"/>
            <a:ext cx="1877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単位：百万円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C76721D-5BBF-4635-A83E-5923CBF714DC}"/>
              </a:ext>
            </a:extLst>
          </p:cNvPr>
          <p:cNvSpPr/>
          <p:nvPr/>
        </p:nvSpPr>
        <p:spPr>
          <a:xfrm>
            <a:off x="4572000" y="2276872"/>
            <a:ext cx="1584176" cy="10762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7</a:t>
            </a:r>
            <a:r>
              <a:rPr kumimoji="1" lang="en-US" altLang="ja-JP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,722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D4FE85D-BB62-4D32-8616-2877AFCCC3D0}"/>
              </a:ext>
            </a:extLst>
          </p:cNvPr>
          <p:cNvSpPr txBox="1"/>
          <p:nvPr/>
        </p:nvSpPr>
        <p:spPr>
          <a:xfrm>
            <a:off x="7725647" y="1863235"/>
            <a:ext cx="1169274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５８期末</a:t>
            </a: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8AB4CA1E-5F7F-485D-861E-A8B5F5623C38}"/>
              </a:ext>
            </a:extLst>
          </p:cNvPr>
          <p:cNvCxnSpPr>
            <a:cxnSpLocks/>
            <a:stCxn id="27" idx="0"/>
          </p:cNvCxnSpPr>
          <p:nvPr/>
        </p:nvCxnSpPr>
        <p:spPr>
          <a:xfrm flipV="1">
            <a:off x="6947482" y="2276872"/>
            <a:ext cx="659924" cy="107626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BA40B7CC-2273-4BF2-8360-CBD9C3F09D18}"/>
              </a:ext>
            </a:extLst>
          </p:cNvPr>
          <p:cNvSpPr/>
          <p:nvPr/>
        </p:nvSpPr>
        <p:spPr>
          <a:xfrm>
            <a:off x="2198896" y="3380785"/>
            <a:ext cx="2160240" cy="1828278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配当金</a:t>
            </a:r>
          </a:p>
          <a:p>
            <a:pPr algn="ctr"/>
            <a:r>
              <a:rPr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5,166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5" name="次の値と等しい 24">
            <a:extLst>
              <a:ext uri="{FF2B5EF4-FFF2-40B4-BE49-F238E27FC236}">
                <a16:creationId xmlns:a16="http://schemas.microsoft.com/office/drawing/2014/main" id="{649F2387-58B5-40E3-A604-2236F03813DC}"/>
              </a:ext>
            </a:extLst>
          </p:cNvPr>
          <p:cNvSpPr/>
          <p:nvPr/>
        </p:nvSpPr>
        <p:spPr>
          <a:xfrm rot="5400000">
            <a:off x="2804045" y="5290552"/>
            <a:ext cx="385403" cy="402838"/>
          </a:xfrm>
          <a:prstGeom prst="mathEqual">
            <a:avLst>
              <a:gd name="adj1" fmla="val 23520"/>
              <a:gd name="adj2" fmla="val 23098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029E1CC-6218-D39E-55EF-A32DB0B5C989}"/>
              </a:ext>
            </a:extLst>
          </p:cNvPr>
          <p:cNvSpPr txBox="1"/>
          <p:nvPr/>
        </p:nvSpPr>
        <p:spPr>
          <a:xfrm>
            <a:off x="6369095" y="1837898"/>
            <a:ext cx="1028570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５７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期末</a:t>
            </a:r>
            <a:endParaRPr kumimoji="1" lang="en-US" altLang="ja-JP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E1B7C031-91E3-2D8C-D4E8-74D2F8F6D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741" y="3353138"/>
            <a:ext cx="1219481" cy="3423154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4A264ED7-3481-10FB-EEB2-E2ECAD68E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590" y="2269821"/>
            <a:ext cx="1378121" cy="4506472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5042563-D3E1-F76B-EB2C-F90E4ED7EE49}"/>
              </a:ext>
            </a:extLst>
          </p:cNvPr>
          <p:cNvSpPr/>
          <p:nvPr/>
        </p:nvSpPr>
        <p:spPr>
          <a:xfrm>
            <a:off x="1131153" y="5754740"/>
            <a:ext cx="3328351" cy="8640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配当性向：４０．１％</a:t>
            </a:r>
            <a:endParaRPr kumimoji="1" lang="en-US" altLang="ja-JP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※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一昨年度：７３．９％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2" name="爆発: 8 pt 11">
            <a:extLst>
              <a:ext uri="{FF2B5EF4-FFF2-40B4-BE49-F238E27FC236}">
                <a16:creationId xmlns:a16="http://schemas.microsoft.com/office/drawing/2014/main" id="{346FA806-C5EB-069C-F98F-99A05EBE960C}"/>
              </a:ext>
            </a:extLst>
          </p:cNvPr>
          <p:cNvSpPr/>
          <p:nvPr/>
        </p:nvSpPr>
        <p:spPr>
          <a:xfrm>
            <a:off x="503915" y="-197683"/>
            <a:ext cx="6054633" cy="1751779"/>
          </a:xfrm>
          <a:prstGeom prst="irregularSeal1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達人の見方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389BC88-0C8E-642D-2369-88B5AC9ED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63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016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23" grpId="0" animBg="1"/>
      <p:bldP spid="25" grpId="0" animBg="1"/>
      <p:bldP spid="3" grpId="0" animBg="1"/>
      <p:bldP spid="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9D3857E-0941-2C12-3DC0-DC5E2D42F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7184" y="186348"/>
            <a:ext cx="2376264" cy="6259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67F0307-C3A3-EF2C-8073-410256A8C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73568"/>
            <a:ext cx="2529644" cy="638753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DEA3C35-7EA7-0D26-6803-9938A3AA645D}"/>
              </a:ext>
            </a:extLst>
          </p:cNvPr>
          <p:cNvSpPr/>
          <p:nvPr/>
        </p:nvSpPr>
        <p:spPr>
          <a:xfrm>
            <a:off x="0" y="233686"/>
            <a:ext cx="1152128" cy="2880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１９６６年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9A76BA2-6A50-7933-452C-883481D8017B}"/>
              </a:ext>
            </a:extLst>
          </p:cNvPr>
          <p:cNvSpPr/>
          <p:nvPr/>
        </p:nvSpPr>
        <p:spPr>
          <a:xfrm>
            <a:off x="395536" y="607207"/>
            <a:ext cx="2740986" cy="2880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フロンティア製茶株式会社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B6EA87F-211C-60DC-1A0C-A83877BB958F}"/>
              </a:ext>
            </a:extLst>
          </p:cNvPr>
          <p:cNvSpPr/>
          <p:nvPr/>
        </p:nvSpPr>
        <p:spPr>
          <a:xfrm>
            <a:off x="-9399" y="980728"/>
            <a:ext cx="1152128" cy="2880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１９６９年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39EF342-86C9-01B7-FECB-818A1BBA8D8F}"/>
              </a:ext>
            </a:extLst>
          </p:cNvPr>
          <p:cNvSpPr/>
          <p:nvPr/>
        </p:nvSpPr>
        <p:spPr>
          <a:xfrm>
            <a:off x="395536" y="1325610"/>
            <a:ext cx="3243264" cy="2880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「株式会社伊藤園」に商号変更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5AF320D7-23CB-89EC-8133-193C464EFCCB}"/>
              </a:ext>
            </a:extLst>
          </p:cNvPr>
          <p:cNvSpPr/>
          <p:nvPr/>
        </p:nvSpPr>
        <p:spPr>
          <a:xfrm>
            <a:off x="0" y="1985486"/>
            <a:ext cx="1152128" cy="2880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１９８１年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A3573E6-962B-E5F5-6F17-4FF2A259F452}"/>
              </a:ext>
            </a:extLst>
          </p:cNvPr>
          <p:cNvSpPr/>
          <p:nvPr/>
        </p:nvSpPr>
        <p:spPr>
          <a:xfrm>
            <a:off x="395536" y="2330368"/>
            <a:ext cx="3024336" cy="2880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「缶入りウーロン茶」全国販売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2865AFA6-E987-7A7C-1AEF-4E4CD30192F6}"/>
              </a:ext>
            </a:extLst>
          </p:cNvPr>
          <p:cNvSpPr/>
          <p:nvPr/>
        </p:nvSpPr>
        <p:spPr>
          <a:xfrm>
            <a:off x="29725" y="3191110"/>
            <a:ext cx="1152128" cy="2880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１９８９年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C95F3CE-4D2A-74D8-D47A-C0AEC8C3831B}"/>
              </a:ext>
            </a:extLst>
          </p:cNvPr>
          <p:cNvSpPr/>
          <p:nvPr/>
        </p:nvSpPr>
        <p:spPr>
          <a:xfrm>
            <a:off x="393758" y="3536698"/>
            <a:ext cx="3314146" cy="2880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「おーいお茶」ブランド市場導入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02437DD-A9DB-865A-1946-110C238A2FBA}"/>
              </a:ext>
            </a:extLst>
          </p:cNvPr>
          <p:cNvSpPr/>
          <p:nvPr/>
        </p:nvSpPr>
        <p:spPr>
          <a:xfrm>
            <a:off x="29725" y="4396734"/>
            <a:ext cx="1152128" cy="2880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１９９６年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C8E774B-1B92-F8A2-CFDB-81E4207EA973}"/>
              </a:ext>
            </a:extLst>
          </p:cNvPr>
          <p:cNvSpPr/>
          <p:nvPr/>
        </p:nvSpPr>
        <p:spPr>
          <a:xfrm>
            <a:off x="393758" y="5331379"/>
            <a:ext cx="1585954" cy="2880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東証１部上場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D3B06AAA-153B-E7CA-6083-EF9151ACE843}"/>
              </a:ext>
            </a:extLst>
          </p:cNvPr>
          <p:cNvSpPr/>
          <p:nvPr/>
        </p:nvSpPr>
        <p:spPr>
          <a:xfrm>
            <a:off x="29725" y="5043347"/>
            <a:ext cx="1152128" cy="2880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１９９８年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3DBE590-EFC8-F08B-249E-F1C702A29473}"/>
              </a:ext>
            </a:extLst>
          </p:cNvPr>
          <p:cNvSpPr/>
          <p:nvPr/>
        </p:nvSpPr>
        <p:spPr>
          <a:xfrm>
            <a:off x="359151" y="4755340"/>
            <a:ext cx="1585954" cy="2880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東証２部上場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D697555E-F019-74E1-A302-73C4097D57E8}"/>
              </a:ext>
            </a:extLst>
          </p:cNvPr>
          <p:cNvSpPr/>
          <p:nvPr/>
        </p:nvSpPr>
        <p:spPr>
          <a:xfrm>
            <a:off x="89811" y="5909230"/>
            <a:ext cx="1949987" cy="2880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２０２２年５月１日</a:t>
            </a: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226BCF2-0DCD-8F0E-CA1E-F00F2CA72441}"/>
              </a:ext>
            </a:extLst>
          </p:cNvPr>
          <p:cNvSpPr/>
          <p:nvPr/>
        </p:nvSpPr>
        <p:spPr>
          <a:xfrm>
            <a:off x="85328" y="6261989"/>
            <a:ext cx="2133600" cy="288032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２０２３年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４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月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３０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日</a:t>
            </a: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70E03D52-3003-3F51-3DD3-973FCDCEC97D}"/>
              </a:ext>
            </a:extLst>
          </p:cNvPr>
          <p:cNvSpPr/>
          <p:nvPr/>
        </p:nvSpPr>
        <p:spPr>
          <a:xfrm>
            <a:off x="2218928" y="6117973"/>
            <a:ext cx="2133600" cy="288032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第５８期の経営活動</a:t>
            </a:r>
          </a:p>
        </p:txBody>
      </p:sp>
      <p:sp>
        <p:nvSpPr>
          <p:cNvPr id="20" name="矢印: 上下 19">
            <a:extLst>
              <a:ext uri="{FF2B5EF4-FFF2-40B4-BE49-F238E27FC236}">
                <a16:creationId xmlns:a16="http://schemas.microsoft.com/office/drawing/2014/main" id="{52CCB624-184E-8248-6441-7DA4E55BF8A4}"/>
              </a:ext>
            </a:extLst>
          </p:cNvPr>
          <p:cNvSpPr/>
          <p:nvPr/>
        </p:nvSpPr>
        <p:spPr>
          <a:xfrm>
            <a:off x="5025843" y="5909230"/>
            <a:ext cx="360040" cy="625973"/>
          </a:xfrm>
          <a:prstGeom prst="up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下 21">
            <a:extLst>
              <a:ext uri="{FF2B5EF4-FFF2-40B4-BE49-F238E27FC236}">
                <a16:creationId xmlns:a16="http://schemas.microsoft.com/office/drawing/2014/main" id="{EB78BCEC-B3D8-6B23-BFF9-7851F733F220}"/>
              </a:ext>
            </a:extLst>
          </p:cNvPr>
          <p:cNvSpPr/>
          <p:nvPr/>
        </p:nvSpPr>
        <p:spPr>
          <a:xfrm>
            <a:off x="7308304" y="751223"/>
            <a:ext cx="360040" cy="5783980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695587F-5F0B-9664-C47C-8C3FEE6FAF70}"/>
              </a:ext>
            </a:extLst>
          </p:cNvPr>
          <p:cNvSpPr txBox="1"/>
          <p:nvPr/>
        </p:nvSpPr>
        <p:spPr>
          <a:xfrm>
            <a:off x="5518883" y="6036673"/>
            <a:ext cx="871827" cy="369332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kumimoji="1" lang="ja-JP" altLang="en-US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１年間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328D66CB-8C7F-6709-D33D-811DE227EA71}"/>
              </a:ext>
            </a:extLst>
          </p:cNvPr>
          <p:cNvSpPr txBox="1"/>
          <p:nvPr/>
        </p:nvSpPr>
        <p:spPr>
          <a:xfrm>
            <a:off x="7764705" y="6117973"/>
            <a:ext cx="901697" cy="646331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決算日</a:t>
            </a:r>
            <a:endParaRPr kumimoji="1" lang="en-US" altLang="ja-JP" dirty="0">
              <a:solidFill>
                <a:srgbClr val="0070C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kumimoji="1" lang="ja-JP" altLang="en-US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時点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49428FF-3D5D-825B-E68E-839B4EDFB3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26465" y="6457054"/>
            <a:ext cx="2133600" cy="365125"/>
          </a:xfrm>
        </p:spPr>
        <p:txBody>
          <a:bodyPr/>
          <a:lstStyle/>
          <a:p>
            <a:fld id="{FAFA38FB-810E-4BC0-95ED-293F33727802}" type="slidenum">
              <a:rPr kumimoji="1" lang="ja-JP" altLang="en-US" smtClean="0"/>
              <a:t>64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31303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699E72-D983-4AAA-87EF-4A3B4AF2CFA1}"/>
              </a:ext>
            </a:extLst>
          </p:cNvPr>
          <p:cNvSpPr txBox="1"/>
          <p:nvPr/>
        </p:nvSpPr>
        <p:spPr>
          <a:xfrm>
            <a:off x="238911" y="322316"/>
            <a:ext cx="7164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『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決算書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』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≒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『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財務諸表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』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３表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です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F372256-5E44-46E2-AC56-F974957409D2}"/>
              </a:ext>
            </a:extLst>
          </p:cNvPr>
          <p:cNvGrpSpPr/>
          <p:nvPr/>
        </p:nvGrpSpPr>
        <p:grpSpPr>
          <a:xfrm>
            <a:off x="539552" y="1475686"/>
            <a:ext cx="8210095" cy="4574833"/>
            <a:chOff x="70325" y="893887"/>
            <a:chExt cx="8210095" cy="4574833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624D9A39-8D26-4A04-8CCE-467D099EE796}"/>
                </a:ext>
              </a:extLst>
            </p:cNvPr>
            <p:cNvSpPr/>
            <p:nvPr/>
          </p:nvSpPr>
          <p:spPr>
            <a:xfrm>
              <a:off x="836757" y="893887"/>
              <a:ext cx="5138223" cy="707886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+mn-cs"/>
                </a:rPr>
                <a:t>貸借対照表（ＢＳ）</a:t>
              </a: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56F18C7F-D3DD-478E-9394-5CEF2CC9A136}"/>
                </a:ext>
              </a:extLst>
            </p:cNvPr>
            <p:cNvSpPr/>
            <p:nvPr/>
          </p:nvSpPr>
          <p:spPr>
            <a:xfrm>
              <a:off x="890728" y="2745798"/>
              <a:ext cx="4922199" cy="715606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+mn-cs"/>
                </a:rPr>
                <a:t>損益計算書（ＰＬ）</a:t>
              </a: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3937041-3005-4A1B-958B-920D04DA7E44}"/>
                </a:ext>
              </a:extLst>
            </p:cNvPr>
            <p:cNvSpPr/>
            <p:nvPr/>
          </p:nvSpPr>
          <p:spPr>
            <a:xfrm>
              <a:off x="718398" y="4586883"/>
              <a:ext cx="7562022" cy="881837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+mn-cs"/>
                </a:rPr>
                <a:t>キャッシュフロー計算書（ＣＦ）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755CC81-8905-433D-B52C-ACF5D300CEC4}"/>
                </a:ext>
              </a:extLst>
            </p:cNvPr>
            <p:cNvSpPr txBox="1"/>
            <p:nvPr/>
          </p:nvSpPr>
          <p:spPr>
            <a:xfrm>
              <a:off x="73737" y="893887"/>
              <a:ext cx="648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①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A7911305-93F8-4885-9CA0-358DBD0FACE9}"/>
                </a:ext>
              </a:extLst>
            </p:cNvPr>
            <p:cNvSpPr txBox="1"/>
            <p:nvPr/>
          </p:nvSpPr>
          <p:spPr>
            <a:xfrm>
              <a:off x="70325" y="2780436"/>
              <a:ext cx="648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②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F2C3465-6BE3-4C09-9395-518E340E1ECE}"/>
                </a:ext>
              </a:extLst>
            </p:cNvPr>
            <p:cNvSpPr txBox="1"/>
            <p:nvPr/>
          </p:nvSpPr>
          <p:spPr>
            <a:xfrm>
              <a:off x="87768" y="4704637"/>
              <a:ext cx="648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③</a:t>
              </a:r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9F51E76-9F6F-311B-BDE0-6935CC64B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65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38246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3937041-3005-4A1B-958B-920D04DA7E44}"/>
              </a:ext>
            </a:extLst>
          </p:cNvPr>
          <p:cNvSpPr/>
          <p:nvPr/>
        </p:nvSpPr>
        <p:spPr>
          <a:xfrm>
            <a:off x="539552" y="1348313"/>
            <a:ext cx="7056784" cy="85015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キャッシュフロー計算書（ＣＦ）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F251F28-7486-48DC-90BF-D4496018E241}"/>
              </a:ext>
            </a:extLst>
          </p:cNvPr>
          <p:cNvSpPr txBox="1"/>
          <p:nvPr/>
        </p:nvSpPr>
        <p:spPr>
          <a:xfrm>
            <a:off x="683568" y="2708920"/>
            <a:ext cx="756084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一会計期間</a:t>
            </a:r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の企業のキャッシュの増減を示した表。</a:t>
            </a:r>
            <a:endParaRPr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企業にどのくらいの</a:t>
            </a:r>
            <a:r>
              <a:rPr lang="ja-JP" altLang="en-US" sz="4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お金（現金）</a:t>
            </a:r>
            <a:endParaRPr lang="en-US" altLang="ja-JP" sz="4000" dirty="0">
              <a:solidFill>
                <a:srgbClr val="FF0000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があるかわかります。</a:t>
            </a:r>
            <a:endParaRPr lang="en-US" altLang="ja-JP" sz="4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1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54F3300-48C1-0947-D4F2-4C975D2BD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66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2197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692847C-8704-4EA8-9993-F7857B43C392}"/>
              </a:ext>
            </a:extLst>
          </p:cNvPr>
          <p:cNvSpPr/>
          <p:nvPr/>
        </p:nvSpPr>
        <p:spPr>
          <a:xfrm>
            <a:off x="827584" y="4725144"/>
            <a:ext cx="4348318" cy="11521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</a:t>
            </a:r>
            <a:r>
              <a:rPr kumimoji="1" lang="ja-JP" altLang="en-US" sz="60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黒字</a:t>
            </a:r>
            <a:r>
              <a:rPr kumimoji="1" lang="ja-JP" altLang="en-US" sz="6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倒産</a:t>
            </a:r>
            <a:r>
              <a:rPr kumimoji="1"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」</a:t>
            </a:r>
            <a:endParaRPr kumimoji="1" lang="en-US" altLang="ja-JP" sz="6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EDC6B41-2CB0-3345-F4BA-4C078AFFE256}"/>
              </a:ext>
            </a:extLst>
          </p:cNvPr>
          <p:cNvSpPr/>
          <p:nvPr/>
        </p:nvSpPr>
        <p:spPr>
          <a:xfrm>
            <a:off x="683568" y="2636912"/>
            <a:ext cx="8236750" cy="10801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当期</a:t>
            </a:r>
            <a:r>
              <a:rPr kumimoji="1" lang="ja-JP" altLang="en-US" sz="3600" dirty="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純利益</a:t>
            </a:r>
            <a:r>
              <a:rPr kumimoji="1" lang="ja-JP" alt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は</a:t>
            </a:r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黒字ですが、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手元の</a:t>
            </a:r>
            <a:endParaRPr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5400" dirty="0">
                <a:solidFill>
                  <a:schemeClr val="accent6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現金がない</a:t>
            </a:r>
            <a:endParaRPr lang="en-US" altLang="ja-JP" sz="2800" dirty="0">
              <a:solidFill>
                <a:schemeClr val="accent6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1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つまり、「勘定合って銭足らず」</a:t>
            </a:r>
            <a:endParaRPr kumimoji="1"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9CCE224-54C2-1DE2-612E-6A50624738B7}"/>
              </a:ext>
            </a:extLst>
          </p:cNvPr>
          <p:cNvSpPr txBox="1"/>
          <p:nvPr/>
        </p:nvSpPr>
        <p:spPr>
          <a:xfrm>
            <a:off x="272898" y="593393"/>
            <a:ext cx="6480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何故、キャッシュフロー計算書が必要なのか？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FDC90B9-B370-A41C-19CF-02B28FAC0DA5}"/>
              </a:ext>
            </a:extLst>
          </p:cNvPr>
          <p:cNvSpPr txBox="1"/>
          <p:nvPr/>
        </p:nvSpPr>
        <p:spPr>
          <a:xfrm>
            <a:off x="5436096" y="5233427"/>
            <a:ext cx="3288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を回避するため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B0C73B3-0FBF-FEAD-F4ED-6502895DD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67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61633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D09AF51-52E7-4E4F-A8FA-29114180EC09}"/>
              </a:ext>
            </a:extLst>
          </p:cNvPr>
          <p:cNvSpPr/>
          <p:nvPr/>
        </p:nvSpPr>
        <p:spPr>
          <a:xfrm>
            <a:off x="381665" y="2505670"/>
            <a:ext cx="87623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実際の決算書を見てみよう！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9A2B5B5-35FA-4CC2-5E00-C4A3FB6BB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68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8004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4699E72-D983-4AAA-87EF-4A3B4AF2CFA1}"/>
              </a:ext>
            </a:extLst>
          </p:cNvPr>
          <p:cNvSpPr txBox="1"/>
          <p:nvPr/>
        </p:nvSpPr>
        <p:spPr>
          <a:xfrm>
            <a:off x="238911" y="322316"/>
            <a:ext cx="7164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『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決算書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』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≒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『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財務諸表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』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３表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です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4F372256-5E44-46E2-AC56-F974957409D2}"/>
              </a:ext>
            </a:extLst>
          </p:cNvPr>
          <p:cNvGrpSpPr/>
          <p:nvPr/>
        </p:nvGrpSpPr>
        <p:grpSpPr>
          <a:xfrm>
            <a:off x="539552" y="1539920"/>
            <a:ext cx="8047454" cy="4457081"/>
            <a:chOff x="70325" y="893887"/>
            <a:chExt cx="8047454" cy="4457081"/>
          </a:xfrm>
        </p:grpSpPr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624D9A39-8D26-4A04-8CCE-467D099EE796}"/>
                </a:ext>
              </a:extLst>
            </p:cNvPr>
            <p:cNvSpPr/>
            <p:nvPr/>
          </p:nvSpPr>
          <p:spPr>
            <a:xfrm>
              <a:off x="836757" y="893887"/>
              <a:ext cx="5138223" cy="707886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+mn-cs"/>
                </a:rPr>
                <a:t>貸借対照表（ＢＳ）</a:t>
              </a: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56F18C7F-D3DD-478E-9394-5CEF2CC9A136}"/>
                </a:ext>
              </a:extLst>
            </p:cNvPr>
            <p:cNvSpPr/>
            <p:nvPr/>
          </p:nvSpPr>
          <p:spPr>
            <a:xfrm>
              <a:off x="890728" y="2745798"/>
              <a:ext cx="4922199" cy="715606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+mn-cs"/>
                </a:rPr>
                <a:t>損益計算書（ＰＬ）</a:t>
              </a: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33937041-3005-4A1B-958B-920D04DA7E44}"/>
                </a:ext>
              </a:extLst>
            </p:cNvPr>
            <p:cNvSpPr/>
            <p:nvPr/>
          </p:nvSpPr>
          <p:spPr>
            <a:xfrm>
              <a:off x="864523" y="4605428"/>
              <a:ext cx="7253256" cy="745539"/>
            </a:xfrm>
            <a:prstGeom prst="rect">
              <a:avLst/>
            </a:prstGeom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HGP創英角ﾎﾟｯﾌﾟ体" panose="040B0A00000000000000" pitchFamily="50" charset="-128"/>
                  <a:ea typeface="HGP創英角ﾎﾟｯﾌﾟ体" panose="040B0A00000000000000" pitchFamily="50" charset="-128"/>
                  <a:cs typeface="+mn-cs"/>
                </a:rPr>
                <a:t>キャッシュフロー計算書（ＣＦ）</a:t>
              </a: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E755CC81-8905-433D-B52C-ACF5D300CEC4}"/>
                </a:ext>
              </a:extLst>
            </p:cNvPr>
            <p:cNvSpPr txBox="1"/>
            <p:nvPr/>
          </p:nvSpPr>
          <p:spPr>
            <a:xfrm>
              <a:off x="73737" y="893887"/>
              <a:ext cx="648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①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A7911305-93F8-4885-9CA0-358DBD0FACE9}"/>
                </a:ext>
              </a:extLst>
            </p:cNvPr>
            <p:cNvSpPr txBox="1"/>
            <p:nvPr/>
          </p:nvSpPr>
          <p:spPr>
            <a:xfrm>
              <a:off x="70325" y="2780436"/>
              <a:ext cx="648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②</a:t>
              </a: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AF2C3465-6BE3-4C09-9395-518E340E1ECE}"/>
                </a:ext>
              </a:extLst>
            </p:cNvPr>
            <p:cNvSpPr txBox="1"/>
            <p:nvPr/>
          </p:nvSpPr>
          <p:spPr>
            <a:xfrm>
              <a:off x="87768" y="4704637"/>
              <a:ext cx="648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  <a:cs typeface="+mn-cs"/>
                </a:rPr>
                <a:t>③</a:t>
              </a:r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E551C06-1457-FC5C-F207-BC3336793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6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553442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DF137829-4597-7333-8683-BBD01CEE98E2}"/>
              </a:ext>
            </a:extLst>
          </p:cNvPr>
          <p:cNvGrpSpPr/>
          <p:nvPr/>
        </p:nvGrpSpPr>
        <p:grpSpPr>
          <a:xfrm>
            <a:off x="4711324" y="847128"/>
            <a:ext cx="4409333" cy="3229944"/>
            <a:chOff x="4711324" y="847128"/>
            <a:chExt cx="4409333" cy="3229944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AC40CD7F-FD5F-134F-A2AB-A7BC9B4CD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673" t="20936" r="28908" b="13389"/>
            <a:stretch/>
          </p:blipFill>
          <p:spPr>
            <a:xfrm rot="16200000">
              <a:off x="5280445" y="278007"/>
              <a:ext cx="3229944" cy="4368186"/>
            </a:xfrm>
            <a:prstGeom prst="rect">
              <a:avLst/>
            </a:prstGeom>
          </p:spPr>
        </p:pic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3FD51716-F5D1-0B21-6148-E04ACF01B8F1}"/>
                </a:ext>
              </a:extLst>
            </p:cNvPr>
            <p:cNvSpPr/>
            <p:nvPr/>
          </p:nvSpPr>
          <p:spPr>
            <a:xfrm>
              <a:off x="7999195" y="1067206"/>
              <a:ext cx="1021610" cy="4938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2684A106-EFEE-BE47-C026-A6C508B1BACD}"/>
                </a:ext>
              </a:extLst>
            </p:cNvPr>
            <p:cNvSpPr/>
            <p:nvPr/>
          </p:nvSpPr>
          <p:spPr>
            <a:xfrm>
              <a:off x="4808724" y="3789040"/>
              <a:ext cx="1275444" cy="168533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AA39C767-2F06-27FF-0F32-E93A4767F665}"/>
                </a:ext>
              </a:extLst>
            </p:cNvPr>
            <p:cNvSpPr/>
            <p:nvPr/>
          </p:nvSpPr>
          <p:spPr>
            <a:xfrm>
              <a:off x="8549682" y="3137376"/>
              <a:ext cx="527007" cy="168533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93A37DD3-02DB-E804-F993-27696CD0EE70}"/>
                </a:ext>
              </a:extLst>
            </p:cNvPr>
            <p:cNvSpPr/>
            <p:nvPr/>
          </p:nvSpPr>
          <p:spPr>
            <a:xfrm>
              <a:off x="8593650" y="3817180"/>
              <a:ext cx="527007" cy="159744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0595508F-689E-7A59-466A-A11734ECF919}"/>
                </a:ext>
              </a:extLst>
            </p:cNvPr>
            <p:cNvSpPr/>
            <p:nvPr/>
          </p:nvSpPr>
          <p:spPr>
            <a:xfrm>
              <a:off x="4871834" y="3137377"/>
              <a:ext cx="1500366" cy="168533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85C8EE09-B305-36B2-75CB-A0F9512C5F8C}"/>
              </a:ext>
            </a:extLst>
          </p:cNvPr>
          <p:cNvGrpSpPr/>
          <p:nvPr/>
        </p:nvGrpSpPr>
        <p:grpSpPr>
          <a:xfrm>
            <a:off x="175472" y="897890"/>
            <a:ext cx="4543655" cy="5799012"/>
            <a:chOff x="175472" y="897890"/>
            <a:chExt cx="4543655" cy="5799012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A693C507-E895-9E4E-A68C-15CA1355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254" t="17135" r="29116" b="17857"/>
            <a:stretch/>
          </p:blipFill>
          <p:spPr>
            <a:xfrm rot="16200000">
              <a:off x="-456108" y="1529470"/>
              <a:ext cx="5799012" cy="4535852"/>
            </a:xfrm>
            <a:prstGeom prst="rect">
              <a:avLst/>
            </a:prstGeom>
          </p:spPr>
        </p:pic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3E328027-B42C-1867-2296-4F7D2779ED91}"/>
                </a:ext>
              </a:extLst>
            </p:cNvPr>
            <p:cNvSpPr/>
            <p:nvPr/>
          </p:nvSpPr>
          <p:spPr>
            <a:xfrm>
              <a:off x="3533801" y="1076064"/>
              <a:ext cx="1080123" cy="43204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F2EEF073-59F3-CCB0-73CD-A430C9CC315D}"/>
                </a:ext>
              </a:extLst>
            </p:cNvPr>
            <p:cNvSpPr/>
            <p:nvPr/>
          </p:nvSpPr>
          <p:spPr>
            <a:xfrm>
              <a:off x="251519" y="6491542"/>
              <a:ext cx="1557486" cy="16786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22F97521-0503-C0F4-D38A-FA6AA0DF6F5A}"/>
                </a:ext>
              </a:extLst>
            </p:cNvPr>
            <p:cNvSpPr/>
            <p:nvPr/>
          </p:nvSpPr>
          <p:spPr>
            <a:xfrm>
              <a:off x="251519" y="5157192"/>
              <a:ext cx="1594593" cy="16786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A451473B-49EC-E40F-081A-25BA9A34E99E}"/>
                </a:ext>
              </a:extLst>
            </p:cNvPr>
            <p:cNvSpPr/>
            <p:nvPr/>
          </p:nvSpPr>
          <p:spPr>
            <a:xfrm>
              <a:off x="4110900" y="5136054"/>
              <a:ext cx="576064" cy="189007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DE5B1E58-40F6-2DAA-2812-90762B87779D}"/>
                </a:ext>
              </a:extLst>
            </p:cNvPr>
            <p:cNvSpPr/>
            <p:nvPr/>
          </p:nvSpPr>
          <p:spPr>
            <a:xfrm>
              <a:off x="4143063" y="6444287"/>
              <a:ext cx="576064" cy="189007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-547827" y="161098"/>
            <a:ext cx="871296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《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キャッシュフロー計算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書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（ＣＦ）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0778312-0D11-4E72-9928-0323C834CF7C}"/>
              </a:ext>
            </a:extLst>
          </p:cNvPr>
          <p:cNvSpPr/>
          <p:nvPr/>
        </p:nvSpPr>
        <p:spPr>
          <a:xfrm>
            <a:off x="1846114" y="1550571"/>
            <a:ext cx="237626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営業活動によるＣＦ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E5C04C3-B387-4A97-A0CD-2B470913E9F0}"/>
              </a:ext>
            </a:extLst>
          </p:cNvPr>
          <p:cNvSpPr/>
          <p:nvPr/>
        </p:nvSpPr>
        <p:spPr>
          <a:xfrm>
            <a:off x="1846114" y="5387704"/>
            <a:ext cx="237626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投資活動によるＣＦ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79B819C-8A6E-4097-8790-B3F2B27D6D27}"/>
              </a:ext>
            </a:extLst>
          </p:cNvPr>
          <p:cNvSpPr/>
          <p:nvPr/>
        </p:nvSpPr>
        <p:spPr>
          <a:xfrm>
            <a:off x="6316403" y="1564854"/>
            <a:ext cx="237626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財務活動によるＣＦ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F3D3F9F9-B49F-47E2-A041-91A7C9FA9ADC}"/>
              </a:ext>
            </a:extLst>
          </p:cNvPr>
          <p:cNvSpPr/>
          <p:nvPr/>
        </p:nvSpPr>
        <p:spPr>
          <a:xfrm>
            <a:off x="7446845" y="4653232"/>
            <a:ext cx="1355980" cy="369332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一会計期間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D548DED-C7E6-ABFA-5513-EB5B972D2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69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0264203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F2D8DA0-E88E-49F4-BAD7-EA4836851B80}"/>
              </a:ext>
            </a:extLst>
          </p:cNvPr>
          <p:cNvSpPr txBox="1"/>
          <p:nvPr/>
        </p:nvSpPr>
        <p:spPr>
          <a:xfrm>
            <a:off x="7345998" y="199727"/>
            <a:ext cx="158417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※</a:t>
            </a:r>
            <a:r>
              <a:rPr kumimoji="1" lang="ja-JP" altLang="en-US" sz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数値は</a:t>
            </a:r>
            <a:endParaRPr lang="en-US" altLang="ja-JP" sz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1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２３年</a:t>
            </a:r>
            <a:r>
              <a:rPr lang="en-US" altLang="ja-JP" sz="1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4</a:t>
            </a:r>
            <a:r>
              <a:rPr lang="ja-JP" altLang="en-US" sz="1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月期</a:t>
            </a:r>
            <a:r>
              <a:rPr lang="ja-JP" altLang="en-US" sz="1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を使用</a:t>
            </a:r>
            <a:endParaRPr kumimoji="1" lang="ja-JP" altLang="en-US" sz="1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09B5B29-2F63-4703-8838-A175CCE253A4}"/>
              </a:ext>
            </a:extLst>
          </p:cNvPr>
          <p:cNvSpPr txBox="1"/>
          <p:nvPr/>
        </p:nvSpPr>
        <p:spPr>
          <a:xfrm>
            <a:off x="323528" y="188640"/>
            <a:ext cx="633670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株式会社伊藤園「ＣＦ計算書」</a:t>
            </a:r>
            <a:r>
              <a:rPr kumimoji="1" lang="ja-JP" altLang="en-US" sz="4400" dirty="0">
                <a:solidFill>
                  <a:schemeClr val="accent6">
                    <a:lumMod val="60000"/>
                    <a:lumOff val="40000"/>
                  </a:schemeClr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魔法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の概念図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E7BDF42-AEE2-A616-4C15-94432B5EB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764704"/>
            <a:ext cx="7410082" cy="5986385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4588E69-FDAC-FC32-FC1D-A26DF9CB2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70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48977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1259631" y="3147840"/>
            <a:ext cx="3240360" cy="1230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j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8D09AF51-52E7-4E4F-A8FA-29114180EC09}"/>
              </a:ext>
            </a:extLst>
          </p:cNvPr>
          <p:cNvSpPr/>
          <p:nvPr/>
        </p:nvSpPr>
        <p:spPr>
          <a:xfrm>
            <a:off x="161177" y="1988840"/>
            <a:ext cx="882164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「魔法の図」をイメージ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しながら、もう一度</a:t>
            </a:r>
            <a:endParaRPr lang="en-US" altLang="ja-JP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実際の決算書を見てみよう！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A0D4ED0-407C-57DD-89F0-128D93CB6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71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634791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DF137829-4597-7333-8683-BBD01CEE98E2}"/>
              </a:ext>
            </a:extLst>
          </p:cNvPr>
          <p:cNvGrpSpPr/>
          <p:nvPr/>
        </p:nvGrpSpPr>
        <p:grpSpPr>
          <a:xfrm>
            <a:off x="4711324" y="847128"/>
            <a:ext cx="4409333" cy="3229944"/>
            <a:chOff x="4711324" y="847128"/>
            <a:chExt cx="4409333" cy="3229944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AC40CD7F-FD5F-134F-A2AB-A7BC9B4CD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673" t="20936" r="28908" b="13389"/>
            <a:stretch/>
          </p:blipFill>
          <p:spPr>
            <a:xfrm rot="16200000">
              <a:off x="5280445" y="278007"/>
              <a:ext cx="3229944" cy="4368186"/>
            </a:xfrm>
            <a:prstGeom prst="rect">
              <a:avLst/>
            </a:prstGeom>
          </p:spPr>
        </p:pic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3FD51716-F5D1-0B21-6148-E04ACF01B8F1}"/>
                </a:ext>
              </a:extLst>
            </p:cNvPr>
            <p:cNvSpPr/>
            <p:nvPr/>
          </p:nvSpPr>
          <p:spPr>
            <a:xfrm>
              <a:off x="7999195" y="1067206"/>
              <a:ext cx="1021610" cy="4938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2684A106-EFEE-BE47-C026-A6C508B1BACD}"/>
                </a:ext>
              </a:extLst>
            </p:cNvPr>
            <p:cNvSpPr/>
            <p:nvPr/>
          </p:nvSpPr>
          <p:spPr>
            <a:xfrm>
              <a:off x="4808724" y="3789040"/>
              <a:ext cx="1275444" cy="168533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AA39C767-2F06-27FF-0F32-E93A4767F665}"/>
                </a:ext>
              </a:extLst>
            </p:cNvPr>
            <p:cNvSpPr/>
            <p:nvPr/>
          </p:nvSpPr>
          <p:spPr>
            <a:xfrm>
              <a:off x="8549682" y="3137376"/>
              <a:ext cx="527007" cy="168533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93A37DD3-02DB-E804-F993-27696CD0EE70}"/>
                </a:ext>
              </a:extLst>
            </p:cNvPr>
            <p:cNvSpPr/>
            <p:nvPr/>
          </p:nvSpPr>
          <p:spPr>
            <a:xfrm>
              <a:off x="8593650" y="3817180"/>
              <a:ext cx="527007" cy="159744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0595508F-689E-7A59-466A-A11734ECF919}"/>
                </a:ext>
              </a:extLst>
            </p:cNvPr>
            <p:cNvSpPr/>
            <p:nvPr/>
          </p:nvSpPr>
          <p:spPr>
            <a:xfrm>
              <a:off x="4871834" y="3137377"/>
              <a:ext cx="1500366" cy="168533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47029573-D808-02CE-BAF0-6765A01FDB4B}"/>
                </a:ext>
              </a:extLst>
            </p:cNvPr>
            <p:cNvSpPr/>
            <p:nvPr/>
          </p:nvSpPr>
          <p:spPr>
            <a:xfrm>
              <a:off x="7451161" y="3818386"/>
              <a:ext cx="527007" cy="159744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85C8EE09-B305-36B2-75CB-A0F9512C5F8C}"/>
              </a:ext>
            </a:extLst>
          </p:cNvPr>
          <p:cNvGrpSpPr/>
          <p:nvPr/>
        </p:nvGrpSpPr>
        <p:grpSpPr>
          <a:xfrm>
            <a:off x="175472" y="897890"/>
            <a:ext cx="4543655" cy="5799012"/>
            <a:chOff x="175472" y="897890"/>
            <a:chExt cx="4543655" cy="5799012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A693C507-E895-9E4E-A68C-15CA1355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254" t="17135" r="29116" b="17857"/>
            <a:stretch/>
          </p:blipFill>
          <p:spPr>
            <a:xfrm rot="16200000">
              <a:off x="-456108" y="1529470"/>
              <a:ext cx="5799012" cy="4535852"/>
            </a:xfrm>
            <a:prstGeom prst="rect">
              <a:avLst/>
            </a:prstGeom>
          </p:spPr>
        </p:pic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3E328027-B42C-1867-2296-4F7D2779ED91}"/>
                </a:ext>
              </a:extLst>
            </p:cNvPr>
            <p:cNvSpPr/>
            <p:nvPr/>
          </p:nvSpPr>
          <p:spPr>
            <a:xfrm>
              <a:off x="3533801" y="1076064"/>
              <a:ext cx="1080123" cy="43204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F2EEF073-59F3-CCB0-73CD-A430C9CC315D}"/>
                </a:ext>
              </a:extLst>
            </p:cNvPr>
            <p:cNvSpPr/>
            <p:nvPr/>
          </p:nvSpPr>
          <p:spPr>
            <a:xfrm>
              <a:off x="251519" y="6491542"/>
              <a:ext cx="1557486" cy="16786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22F97521-0503-C0F4-D38A-FA6AA0DF6F5A}"/>
                </a:ext>
              </a:extLst>
            </p:cNvPr>
            <p:cNvSpPr/>
            <p:nvPr/>
          </p:nvSpPr>
          <p:spPr>
            <a:xfrm>
              <a:off x="251519" y="5157192"/>
              <a:ext cx="1594593" cy="16786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A451473B-49EC-E40F-081A-25BA9A34E99E}"/>
                </a:ext>
              </a:extLst>
            </p:cNvPr>
            <p:cNvSpPr/>
            <p:nvPr/>
          </p:nvSpPr>
          <p:spPr>
            <a:xfrm>
              <a:off x="4110900" y="5136054"/>
              <a:ext cx="576064" cy="189007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DE5B1E58-40F6-2DAA-2812-90762B87779D}"/>
                </a:ext>
              </a:extLst>
            </p:cNvPr>
            <p:cNvSpPr/>
            <p:nvPr/>
          </p:nvSpPr>
          <p:spPr>
            <a:xfrm>
              <a:off x="4143063" y="6444287"/>
              <a:ext cx="576064" cy="189007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-547827" y="161098"/>
            <a:ext cx="871296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《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キャッシュフロー計算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書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（ＣＦ）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0778312-0D11-4E72-9928-0323C834CF7C}"/>
              </a:ext>
            </a:extLst>
          </p:cNvPr>
          <p:cNvSpPr/>
          <p:nvPr/>
        </p:nvSpPr>
        <p:spPr>
          <a:xfrm>
            <a:off x="1846114" y="1550571"/>
            <a:ext cx="237626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営業活動によるＣＦ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E5C04C3-B387-4A97-A0CD-2B470913E9F0}"/>
              </a:ext>
            </a:extLst>
          </p:cNvPr>
          <p:cNvSpPr/>
          <p:nvPr/>
        </p:nvSpPr>
        <p:spPr>
          <a:xfrm>
            <a:off x="1846114" y="5387704"/>
            <a:ext cx="237626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投資活動によるＣＦ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79B819C-8A6E-4097-8790-B3F2B27D6D27}"/>
              </a:ext>
            </a:extLst>
          </p:cNvPr>
          <p:cNvSpPr/>
          <p:nvPr/>
        </p:nvSpPr>
        <p:spPr>
          <a:xfrm>
            <a:off x="6316403" y="1564854"/>
            <a:ext cx="237626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財務活動によるＣＦ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F3D3F9F9-B49F-47E2-A041-91A7C9FA9ADC}"/>
              </a:ext>
            </a:extLst>
          </p:cNvPr>
          <p:cNvSpPr/>
          <p:nvPr/>
        </p:nvSpPr>
        <p:spPr>
          <a:xfrm>
            <a:off x="7446845" y="4653232"/>
            <a:ext cx="1355980" cy="369332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一会計期間</a:t>
            </a: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D1B9F4D0-1AE2-008A-71B4-31B9A0CFE3DD}"/>
              </a:ext>
            </a:extLst>
          </p:cNvPr>
          <p:cNvSpPr/>
          <p:nvPr/>
        </p:nvSpPr>
        <p:spPr>
          <a:xfrm>
            <a:off x="6735545" y="3729290"/>
            <a:ext cx="527006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BC5FD2A-28D5-96BE-8BBA-934047C55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21051753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DF137829-4597-7333-8683-BBD01CEE98E2}"/>
              </a:ext>
            </a:extLst>
          </p:cNvPr>
          <p:cNvGrpSpPr/>
          <p:nvPr/>
        </p:nvGrpSpPr>
        <p:grpSpPr>
          <a:xfrm>
            <a:off x="4711324" y="847128"/>
            <a:ext cx="4409333" cy="3229944"/>
            <a:chOff x="4711324" y="847128"/>
            <a:chExt cx="4409333" cy="3229944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AC40CD7F-FD5F-134F-A2AB-A7BC9B4CD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673" t="20936" r="28908" b="13389"/>
            <a:stretch/>
          </p:blipFill>
          <p:spPr>
            <a:xfrm rot="16200000">
              <a:off x="5280445" y="278007"/>
              <a:ext cx="3229944" cy="4368186"/>
            </a:xfrm>
            <a:prstGeom prst="rect">
              <a:avLst/>
            </a:prstGeom>
          </p:spPr>
        </p:pic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3FD51716-F5D1-0B21-6148-E04ACF01B8F1}"/>
                </a:ext>
              </a:extLst>
            </p:cNvPr>
            <p:cNvSpPr/>
            <p:nvPr/>
          </p:nvSpPr>
          <p:spPr>
            <a:xfrm>
              <a:off x="7999195" y="1067206"/>
              <a:ext cx="1021610" cy="4938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2684A106-EFEE-BE47-C026-A6C508B1BACD}"/>
                </a:ext>
              </a:extLst>
            </p:cNvPr>
            <p:cNvSpPr/>
            <p:nvPr/>
          </p:nvSpPr>
          <p:spPr>
            <a:xfrm>
              <a:off x="4808724" y="3789040"/>
              <a:ext cx="1275444" cy="168533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AA39C767-2F06-27FF-0F32-E93A4767F665}"/>
                </a:ext>
              </a:extLst>
            </p:cNvPr>
            <p:cNvSpPr/>
            <p:nvPr/>
          </p:nvSpPr>
          <p:spPr>
            <a:xfrm>
              <a:off x="8549682" y="3137376"/>
              <a:ext cx="527007" cy="168533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93A37DD3-02DB-E804-F993-27696CD0EE70}"/>
                </a:ext>
              </a:extLst>
            </p:cNvPr>
            <p:cNvSpPr/>
            <p:nvPr/>
          </p:nvSpPr>
          <p:spPr>
            <a:xfrm>
              <a:off x="8593650" y="3817180"/>
              <a:ext cx="527007" cy="159744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0595508F-689E-7A59-466A-A11734ECF919}"/>
                </a:ext>
              </a:extLst>
            </p:cNvPr>
            <p:cNvSpPr/>
            <p:nvPr/>
          </p:nvSpPr>
          <p:spPr>
            <a:xfrm>
              <a:off x="4871834" y="3137377"/>
              <a:ext cx="1500366" cy="168533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47029573-D808-02CE-BAF0-6765A01FDB4B}"/>
                </a:ext>
              </a:extLst>
            </p:cNvPr>
            <p:cNvSpPr/>
            <p:nvPr/>
          </p:nvSpPr>
          <p:spPr>
            <a:xfrm>
              <a:off x="7451161" y="3818386"/>
              <a:ext cx="527007" cy="159744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85C8EE09-B305-36B2-75CB-A0F9512C5F8C}"/>
              </a:ext>
            </a:extLst>
          </p:cNvPr>
          <p:cNvGrpSpPr/>
          <p:nvPr/>
        </p:nvGrpSpPr>
        <p:grpSpPr>
          <a:xfrm>
            <a:off x="175472" y="897890"/>
            <a:ext cx="4543655" cy="5799012"/>
            <a:chOff x="175472" y="897890"/>
            <a:chExt cx="4543655" cy="5799012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A693C507-E895-9E4E-A68C-15CA1355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254" t="17135" r="29116" b="17857"/>
            <a:stretch/>
          </p:blipFill>
          <p:spPr>
            <a:xfrm rot="16200000">
              <a:off x="-456108" y="1529470"/>
              <a:ext cx="5799012" cy="4535852"/>
            </a:xfrm>
            <a:prstGeom prst="rect">
              <a:avLst/>
            </a:prstGeom>
          </p:spPr>
        </p:pic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3E328027-B42C-1867-2296-4F7D2779ED91}"/>
                </a:ext>
              </a:extLst>
            </p:cNvPr>
            <p:cNvSpPr/>
            <p:nvPr/>
          </p:nvSpPr>
          <p:spPr>
            <a:xfrm>
              <a:off x="3533801" y="1076064"/>
              <a:ext cx="1080123" cy="43204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F2EEF073-59F3-CCB0-73CD-A430C9CC315D}"/>
                </a:ext>
              </a:extLst>
            </p:cNvPr>
            <p:cNvSpPr/>
            <p:nvPr/>
          </p:nvSpPr>
          <p:spPr>
            <a:xfrm>
              <a:off x="251519" y="6491542"/>
              <a:ext cx="1557486" cy="16786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22F97521-0503-C0F4-D38A-FA6AA0DF6F5A}"/>
                </a:ext>
              </a:extLst>
            </p:cNvPr>
            <p:cNvSpPr/>
            <p:nvPr/>
          </p:nvSpPr>
          <p:spPr>
            <a:xfrm>
              <a:off x="251519" y="5157192"/>
              <a:ext cx="1594593" cy="16786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A451473B-49EC-E40F-081A-25BA9A34E99E}"/>
                </a:ext>
              </a:extLst>
            </p:cNvPr>
            <p:cNvSpPr/>
            <p:nvPr/>
          </p:nvSpPr>
          <p:spPr>
            <a:xfrm>
              <a:off x="4110900" y="5136054"/>
              <a:ext cx="576064" cy="189007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DE5B1E58-40F6-2DAA-2812-90762B87779D}"/>
                </a:ext>
              </a:extLst>
            </p:cNvPr>
            <p:cNvSpPr/>
            <p:nvPr/>
          </p:nvSpPr>
          <p:spPr>
            <a:xfrm>
              <a:off x="4143063" y="6444287"/>
              <a:ext cx="576064" cy="189007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-547827" y="161098"/>
            <a:ext cx="871296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《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キャッシュフロー計算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書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（ＣＦ）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0778312-0D11-4E72-9928-0323C834CF7C}"/>
              </a:ext>
            </a:extLst>
          </p:cNvPr>
          <p:cNvSpPr/>
          <p:nvPr/>
        </p:nvSpPr>
        <p:spPr>
          <a:xfrm>
            <a:off x="1846114" y="1550571"/>
            <a:ext cx="237626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営業活動によるＣＦ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E5C04C3-B387-4A97-A0CD-2B470913E9F0}"/>
              </a:ext>
            </a:extLst>
          </p:cNvPr>
          <p:cNvSpPr/>
          <p:nvPr/>
        </p:nvSpPr>
        <p:spPr>
          <a:xfrm>
            <a:off x="1846114" y="5387704"/>
            <a:ext cx="237626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投資活動によるＣＦ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79B819C-8A6E-4097-8790-B3F2B27D6D27}"/>
              </a:ext>
            </a:extLst>
          </p:cNvPr>
          <p:cNvSpPr/>
          <p:nvPr/>
        </p:nvSpPr>
        <p:spPr>
          <a:xfrm>
            <a:off x="6316403" y="1564854"/>
            <a:ext cx="237626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財務活動によるＣＦ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F3D3F9F9-B49F-47E2-A041-91A7C9FA9ADC}"/>
              </a:ext>
            </a:extLst>
          </p:cNvPr>
          <p:cNvSpPr/>
          <p:nvPr/>
        </p:nvSpPr>
        <p:spPr>
          <a:xfrm>
            <a:off x="7446845" y="4653232"/>
            <a:ext cx="1355980" cy="369332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一会計期間</a:t>
            </a: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44283F7B-895C-B46D-92A4-4FA575C4FB80}"/>
              </a:ext>
            </a:extLst>
          </p:cNvPr>
          <p:cNvSpPr/>
          <p:nvPr/>
        </p:nvSpPr>
        <p:spPr>
          <a:xfrm rot="10800000">
            <a:off x="4815087" y="5064239"/>
            <a:ext cx="527006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536CB1A-AD97-770C-4C39-4834BCCE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396187291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DF137829-4597-7333-8683-BBD01CEE98E2}"/>
              </a:ext>
            </a:extLst>
          </p:cNvPr>
          <p:cNvGrpSpPr/>
          <p:nvPr/>
        </p:nvGrpSpPr>
        <p:grpSpPr>
          <a:xfrm>
            <a:off x="4711324" y="847128"/>
            <a:ext cx="4409333" cy="3229944"/>
            <a:chOff x="4711324" y="847128"/>
            <a:chExt cx="4409333" cy="3229944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AC40CD7F-FD5F-134F-A2AB-A7BC9B4CD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673" t="20936" r="28908" b="13389"/>
            <a:stretch/>
          </p:blipFill>
          <p:spPr>
            <a:xfrm rot="16200000">
              <a:off x="5280445" y="278007"/>
              <a:ext cx="3229944" cy="4368186"/>
            </a:xfrm>
            <a:prstGeom prst="rect">
              <a:avLst/>
            </a:prstGeom>
          </p:spPr>
        </p:pic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3FD51716-F5D1-0B21-6148-E04ACF01B8F1}"/>
                </a:ext>
              </a:extLst>
            </p:cNvPr>
            <p:cNvSpPr/>
            <p:nvPr/>
          </p:nvSpPr>
          <p:spPr>
            <a:xfrm>
              <a:off x="7999195" y="1067206"/>
              <a:ext cx="1021610" cy="4938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2684A106-EFEE-BE47-C026-A6C508B1BACD}"/>
                </a:ext>
              </a:extLst>
            </p:cNvPr>
            <p:cNvSpPr/>
            <p:nvPr/>
          </p:nvSpPr>
          <p:spPr>
            <a:xfrm>
              <a:off x="4808724" y="3789040"/>
              <a:ext cx="1275444" cy="168533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AA39C767-2F06-27FF-0F32-E93A4767F665}"/>
                </a:ext>
              </a:extLst>
            </p:cNvPr>
            <p:cNvSpPr/>
            <p:nvPr/>
          </p:nvSpPr>
          <p:spPr>
            <a:xfrm>
              <a:off x="8549682" y="3137376"/>
              <a:ext cx="527007" cy="168533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93A37DD3-02DB-E804-F993-27696CD0EE70}"/>
                </a:ext>
              </a:extLst>
            </p:cNvPr>
            <p:cNvSpPr/>
            <p:nvPr/>
          </p:nvSpPr>
          <p:spPr>
            <a:xfrm>
              <a:off x="8593650" y="3817180"/>
              <a:ext cx="527007" cy="159744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0595508F-689E-7A59-466A-A11734ECF919}"/>
                </a:ext>
              </a:extLst>
            </p:cNvPr>
            <p:cNvSpPr/>
            <p:nvPr/>
          </p:nvSpPr>
          <p:spPr>
            <a:xfrm>
              <a:off x="4871834" y="3137377"/>
              <a:ext cx="1500366" cy="168533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47029573-D808-02CE-BAF0-6765A01FDB4B}"/>
                </a:ext>
              </a:extLst>
            </p:cNvPr>
            <p:cNvSpPr/>
            <p:nvPr/>
          </p:nvSpPr>
          <p:spPr>
            <a:xfrm>
              <a:off x="7451161" y="3818386"/>
              <a:ext cx="527007" cy="159744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85C8EE09-B305-36B2-75CB-A0F9512C5F8C}"/>
              </a:ext>
            </a:extLst>
          </p:cNvPr>
          <p:cNvGrpSpPr/>
          <p:nvPr/>
        </p:nvGrpSpPr>
        <p:grpSpPr>
          <a:xfrm>
            <a:off x="175472" y="897890"/>
            <a:ext cx="4543655" cy="5799012"/>
            <a:chOff x="175472" y="897890"/>
            <a:chExt cx="4543655" cy="5799012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A693C507-E895-9E4E-A68C-15CA1355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254" t="17135" r="29116" b="17857"/>
            <a:stretch/>
          </p:blipFill>
          <p:spPr>
            <a:xfrm rot="16200000">
              <a:off x="-456108" y="1529470"/>
              <a:ext cx="5799012" cy="4535852"/>
            </a:xfrm>
            <a:prstGeom prst="rect">
              <a:avLst/>
            </a:prstGeom>
          </p:spPr>
        </p:pic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3E328027-B42C-1867-2296-4F7D2779ED91}"/>
                </a:ext>
              </a:extLst>
            </p:cNvPr>
            <p:cNvSpPr/>
            <p:nvPr/>
          </p:nvSpPr>
          <p:spPr>
            <a:xfrm>
              <a:off x="3533801" y="1076064"/>
              <a:ext cx="1080123" cy="43204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F2EEF073-59F3-CCB0-73CD-A430C9CC315D}"/>
                </a:ext>
              </a:extLst>
            </p:cNvPr>
            <p:cNvSpPr/>
            <p:nvPr/>
          </p:nvSpPr>
          <p:spPr>
            <a:xfrm>
              <a:off x="251519" y="6491542"/>
              <a:ext cx="1557486" cy="16786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22F97521-0503-C0F4-D38A-FA6AA0DF6F5A}"/>
                </a:ext>
              </a:extLst>
            </p:cNvPr>
            <p:cNvSpPr/>
            <p:nvPr/>
          </p:nvSpPr>
          <p:spPr>
            <a:xfrm>
              <a:off x="251519" y="5157192"/>
              <a:ext cx="1594593" cy="16786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A451473B-49EC-E40F-081A-25BA9A34E99E}"/>
                </a:ext>
              </a:extLst>
            </p:cNvPr>
            <p:cNvSpPr/>
            <p:nvPr/>
          </p:nvSpPr>
          <p:spPr>
            <a:xfrm>
              <a:off x="4110900" y="5136054"/>
              <a:ext cx="576064" cy="189007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DE5B1E58-40F6-2DAA-2812-90762B87779D}"/>
                </a:ext>
              </a:extLst>
            </p:cNvPr>
            <p:cNvSpPr/>
            <p:nvPr/>
          </p:nvSpPr>
          <p:spPr>
            <a:xfrm>
              <a:off x="4143063" y="6444287"/>
              <a:ext cx="576064" cy="189007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-547827" y="161098"/>
            <a:ext cx="871296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《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キャッシュフロー計算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書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（ＣＦ）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0778312-0D11-4E72-9928-0323C834CF7C}"/>
              </a:ext>
            </a:extLst>
          </p:cNvPr>
          <p:cNvSpPr/>
          <p:nvPr/>
        </p:nvSpPr>
        <p:spPr>
          <a:xfrm>
            <a:off x="1846114" y="1550571"/>
            <a:ext cx="237626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営業活動によるＣＦ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E5C04C3-B387-4A97-A0CD-2B470913E9F0}"/>
              </a:ext>
            </a:extLst>
          </p:cNvPr>
          <p:cNvSpPr/>
          <p:nvPr/>
        </p:nvSpPr>
        <p:spPr>
          <a:xfrm>
            <a:off x="1846114" y="5387704"/>
            <a:ext cx="237626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投資活動によるＣＦ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79B819C-8A6E-4097-8790-B3F2B27D6D27}"/>
              </a:ext>
            </a:extLst>
          </p:cNvPr>
          <p:cNvSpPr/>
          <p:nvPr/>
        </p:nvSpPr>
        <p:spPr>
          <a:xfrm>
            <a:off x="6316403" y="1564854"/>
            <a:ext cx="237626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財務活動によるＣＦ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F3D3F9F9-B49F-47E2-A041-91A7C9FA9ADC}"/>
              </a:ext>
            </a:extLst>
          </p:cNvPr>
          <p:cNvSpPr/>
          <p:nvPr/>
        </p:nvSpPr>
        <p:spPr>
          <a:xfrm>
            <a:off x="7446845" y="4653232"/>
            <a:ext cx="1355980" cy="369332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一会計期間</a:t>
            </a: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44283F7B-895C-B46D-92A4-4FA575C4FB80}"/>
              </a:ext>
            </a:extLst>
          </p:cNvPr>
          <p:cNvSpPr/>
          <p:nvPr/>
        </p:nvSpPr>
        <p:spPr>
          <a:xfrm rot="10800000">
            <a:off x="4808724" y="6394774"/>
            <a:ext cx="527006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27E4A3A-3105-06A6-413A-84D6A4D32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74</a:t>
            </a:r>
          </a:p>
        </p:txBody>
      </p:sp>
    </p:spTree>
    <p:extLst>
      <p:ext uri="{BB962C8B-B14F-4D97-AF65-F5344CB8AC3E}">
        <p14:creationId xmlns:p14="http://schemas.microsoft.com/office/powerpoint/2010/main" val="2206455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DF137829-4597-7333-8683-BBD01CEE98E2}"/>
              </a:ext>
            </a:extLst>
          </p:cNvPr>
          <p:cNvGrpSpPr/>
          <p:nvPr/>
        </p:nvGrpSpPr>
        <p:grpSpPr>
          <a:xfrm>
            <a:off x="4711324" y="847128"/>
            <a:ext cx="4409333" cy="3229944"/>
            <a:chOff x="4711324" y="847128"/>
            <a:chExt cx="4409333" cy="3229944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AC40CD7F-FD5F-134F-A2AB-A7BC9B4CD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673" t="20936" r="28908" b="13389"/>
            <a:stretch/>
          </p:blipFill>
          <p:spPr>
            <a:xfrm rot="16200000">
              <a:off x="5280445" y="278007"/>
              <a:ext cx="3229944" cy="4368186"/>
            </a:xfrm>
            <a:prstGeom prst="rect">
              <a:avLst/>
            </a:prstGeom>
          </p:spPr>
        </p:pic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3FD51716-F5D1-0B21-6148-E04ACF01B8F1}"/>
                </a:ext>
              </a:extLst>
            </p:cNvPr>
            <p:cNvSpPr/>
            <p:nvPr/>
          </p:nvSpPr>
          <p:spPr>
            <a:xfrm>
              <a:off x="7999195" y="1067206"/>
              <a:ext cx="1021610" cy="4938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2684A106-EFEE-BE47-C026-A6C508B1BACD}"/>
                </a:ext>
              </a:extLst>
            </p:cNvPr>
            <p:cNvSpPr/>
            <p:nvPr/>
          </p:nvSpPr>
          <p:spPr>
            <a:xfrm>
              <a:off x="4808724" y="3789040"/>
              <a:ext cx="1275444" cy="168533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AA39C767-2F06-27FF-0F32-E93A4767F665}"/>
                </a:ext>
              </a:extLst>
            </p:cNvPr>
            <p:cNvSpPr/>
            <p:nvPr/>
          </p:nvSpPr>
          <p:spPr>
            <a:xfrm>
              <a:off x="8549682" y="3137376"/>
              <a:ext cx="527007" cy="168533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93A37DD3-02DB-E804-F993-27696CD0EE70}"/>
                </a:ext>
              </a:extLst>
            </p:cNvPr>
            <p:cNvSpPr/>
            <p:nvPr/>
          </p:nvSpPr>
          <p:spPr>
            <a:xfrm>
              <a:off x="8593650" y="3817180"/>
              <a:ext cx="527007" cy="159744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0595508F-689E-7A59-466A-A11734ECF919}"/>
                </a:ext>
              </a:extLst>
            </p:cNvPr>
            <p:cNvSpPr/>
            <p:nvPr/>
          </p:nvSpPr>
          <p:spPr>
            <a:xfrm>
              <a:off x="4871834" y="3137377"/>
              <a:ext cx="1500366" cy="168533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47029573-D808-02CE-BAF0-6765A01FDB4B}"/>
                </a:ext>
              </a:extLst>
            </p:cNvPr>
            <p:cNvSpPr/>
            <p:nvPr/>
          </p:nvSpPr>
          <p:spPr>
            <a:xfrm>
              <a:off x="7451161" y="3818386"/>
              <a:ext cx="527007" cy="159744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85C8EE09-B305-36B2-75CB-A0F9512C5F8C}"/>
              </a:ext>
            </a:extLst>
          </p:cNvPr>
          <p:cNvGrpSpPr/>
          <p:nvPr/>
        </p:nvGrpSpPr>
        <p:grpSpPr>
          <a:xfrm>
            <a:off x="175472" y="897890"/>
            <a:ext cx="4543655" cy="5799012"/>
            <a:chOff x="175472" y="897890"/>
            <a:chExt cx="4543655" cy="5799012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A693C507-E895-9E4E-A68C-15CA1355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254" t="17135" r="29116" b="17857"/>
            <a:stretch/>
          </p:blipFill>
          <p:spPr>
            <a:xfrm rot="16200000">
              <a:off x="-456108" y="1529470"/>
              <a:ext cx="5799012" cy="4535852"/>
            </a:xfrm>
            <a:prstGeom prst="rect">
              <a:avLst/>
            </a:prstGeom>
          </p:spPr>
        </p:pic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3E328027-B42C-1867-2296-4F7D2779ED91}"/>
                </a:ext>
              </a:extLst>
            </p:cNvPr>
            <p:cNvSpPr/>
            <p:nvPr/>
          </p:nvSpPr>
          <p:spPr>
            <a:xfrm>
              <a:off x="3533801" y="1076064"/>
              <a:ext cx="1080123" cy="43204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F2EEF073-59F3-CCB0-73CD-A430C9CC315D}"/>
                </a:ext>
              </a:extLst>
            </p:cNvPr>
            <p:cNvSpPr/>
            <p:nvPr/>
          </p:nvSpPr>
          <p:spPr>
            <a:xfrm>
              <a:off x="251519" y="6491542"/>
              <a:ext cx="1557486" cy="16786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22F97521-0503-C0F4-D38A-FA6AA0DF6F5A}"/>
                </a:ext>
              </a:extLst>
            </p:cNvPr>
            <p:cNvSpPr/>
            <p:nvPr/>
          </p:nvSpPr>
          <p:spPr>
            <a:xfrm>
              <a:off x="251519" y="5157192"/>
              <a:ext cx="1594593" cy="16786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A451473B-49EC-E40F-081A-25BA9A34E99E}"/>
                </a:ext>
              </a:extLst>
            </p:cNvPr>
            <p:cNvSpPr/>
            <p:nvPr/>
          </p:nvSpPr>
          <p:spPr>
            <a:xfrm>
              <a:off x="4110900" y="5136054"/>
              <a:ext cx="576064" cy="189007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DE5B1E58-40F6-2DAA-2812-90762B87779D}"/>
                </a:ext>
              </a:extLst>
            </p:cNvPr>
            <p:cNvSpPr/>
            <p:nvPr/>
          </p:nvSpPr>
          <p:spPr>
            <a:xfrm>
              <a:off x="4143063" y="6444287"/>
              <a:ext cx="576064" cy="189007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-547827" y="161098"/>
            <a:ext cx="871296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《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キャッシュフロー計算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書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（ＣＦ）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0778312-0D11-4E72-9928-0323C834CF7C}"/>
              </a:ext>
            </a:extLst>
          </p:cNvPr>
          <p:cNvSpPr/>
          <p:nvPr/>
        </p:nvSpPr>
        <p:spPr>
          <a:xfrm>
            <a:off x="1846114" y="1550571"/>
            <a:ext cx="237626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営業活動によるＣＦ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E5C04C3-B387-4A97-A0CD-2B470913E9F0}"/>
              </a:ext>
            </a:extLst>
          </p:cNvPr>
          <p:cNvSpPr/>
          <p:nvPr/>
        </p:nvSpPr>
        <p:spPr>
          <a:xfrm>
            <a:off x="1846114" y="5387704"/>
            <a:ext cx="237626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投資活動によるＣＦ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79B819C-8A6E-4097-8790-B3F2B27D6D27}"/>
              </a:ext>
            </a:extLst>
          </p:cNvPr>
          <p:cNvSpPr/>
          <p:nvPr/>
        </p:nvSpPr>
        <p:spPr>
          <a:xfrm>
            <a:off x="6316403" y="1564854"/>
            <a:ext cx="237626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財務活動によるＣＦ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F3D3F9F9-B49F-47E2-A041-91A7C9FA9ADC}"/>
              </a:ext>
            </a:extLst>
          </p:cNvPr>
          <p:cNvSpPr/>
          <p:nvPr/>
        </p:nvSpPr>
        <p:spPr>
          <a:xfrm>
            <a:off x="7446845" y="4653232"/>
            <a:ext cx="1355980" cy="369332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一会計期間</a:t>
            </a: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D1B9F4D0-1AE2-008A-71B4-31B9A0CFE3DD}"/>
              </a:ext>
            </a:extLst>
          </p:cNvPr>
          <p:cNvSpPr/>
          <p:nvPr/>
        </p:nvSpPr>
        <p:spPr>
          <a:xfrm>
            <a:off x="7778203" y="3077626"/>
            <a:ext cx="527006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A69A84C-ADB8-9AB0-0763-79D83D97A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75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686258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DF137829-4597-7333-8683-BBD01CEE98E2}"/>
              </a:ext>
            </a:extLst>
          </p:cNvPr>
          <p:cNvGrpSpPr/>
          <p:nvPr/>
        </p:nvGrpSpPr>
        <p:grpSpPr>
          <a:xfrm>
            <a:off x="4711324" y="847128"/>
            <a:ext cx="4409333" cy="3229944"/>
            <a:chOff x="4711324" y="847128"/>
            <a:chExt cx="4409333" cy="3229944"/>
          </a:xfrm>
        </p:grpSpPr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AC40CD7F-FD5F-134F-A2AB-A7BC9B4CDC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673" t="20936" r="28908" b="13389"/>
            <a:stretch/>
          </p:blipFill>
          <p:spPr>
            <a:xfrm rot="16200000">
              <a:off x="5280445" y="278007"/>
              <a:ext cx="3229944" cy="4368186"/>
            </a:xfrm>
            <a:prstGeom prst="rect">
              <a:avLst/>
            </a:prstGeom>
          </p:spPr>
        </p:pic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3FD51716-F5D1-0B21-6148-E04ACF01B8F1}"/>
                </a:ext>
              </a:extLst>
            </p:cNvPr>
            <p:cNvSpPr/>
            <p:nvPr/>
          </p:nvSpPr>
          <p:spPr>
            <a:xfrm>
              <a:off x="7999195" y="1067206"/>
              <a:ext cx="1021610" cy="49386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2684A106-EFEE-BE47-C026-A6C508B1BACD}"/>
                </a:ext>
              </a:extLst>
            </p:cNvPr>
            <p:cNvSpPr/>
            <p:nvPr/>
          </p:nvSpPr>
          <p:spPr>
            <a:xfrm>
              <a:off x="4808724" y="3789040"/>
              <a:ext cx="1275444" cy="168533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AA39C767-2F06-27FF-0F32-E93A4767F665}"/>
                </a:ext>
              </a:extLst>
            </p:cNvPr>
            <p:cNvSpPr/>
            <p:nvPr/>
          </p:nvSpPr>
          <p:spPr>
            <a:xfrm>
              <a:off x="8549682" y="3137376"/>
              <a:ext cx="527007" cy="168533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93A37DD3-02DB-E804-F993-27696CD0EE70}"/>
                </a:ext>
              </a:extLst>
            </p:cNvPr>
            <p:cNvSpPr/>
            <p:nvPr/>
          </p:nvSpPr>
          <p:spPr>
            <a:xfrm>
              <a:off x="8593650" y="3817180"/>
              <a:ext cx="527007" cy="159744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0595508F-689E-7A59-466A-A11734ECF919}"/>
                </a:ext>
              </a:extLst>
            </p:cNvPr>
            <p:cNvSpPr/>
            <p:nvPr/>
          </p:nvSpPr>
          <p:spPr>
            <a:xfrm>
              <a:off x="4871834" y="3137377"/>
              <a:ext cx="1500366" cy="168533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47029573-D808-02CE-BAF0-6765A01FDB4B}"/>
                </a:ext>
              </a:extLst>
            </p:cNvPr>
            <p:cNvSpPr/>
            <p:nvPr/>
          </p:nvSpPr>
          <p:spPr>
            <a:xfrm>
              <a:off x="7451161" y="3818386"/>
              <a:ext cx="527007" cy="159744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85C8EE09-B305-36B2-75CB-A0F9512C5F8C}"/>
              </a:ext>
            </a:extLst>
          </p:cNvPr>
          <p:cNvGrpSpPr/>
          <p:nvPr/>
        </p:nvGrpSpPr>
        <p:grpSpPr>
          <a:xfrm>
            <a:off x="175472" y="897890"/>
            <a:ext cx="4543655" cy="5799012"/>
            <a:chOff x="175472" y="897890"/>
            <a:chExt cx="4543655" cy="5799012"/>
          </a:xfrm>
        </p:grpSpPr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A693C507-E895-9E4E-A68C-15CA1355FB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9254" t="17135" r="29116" b="17857"/>
            <a:stretch/>
          </p:blipFill>
          <p:spPr>
            <a:xfrm rot="16200000">
              <a:off x="-456108" y="1529470"/>
              <a:ext cx="5799012" cy="4535852"/>
            </a:xfrm>
            <a:prstGeom prst="rect">
              <a:avLst/>
            </a:prstGeom>
          </p:spPr>
        </p:pic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3E328027-B42C-1867-2296-4F7D2779ED91}"/>
                </a:ext>
              </a:extLst>
            </p:cNvPr>
            <p:cNvSpPr/>
            <p:nvPr/>
          </p:nvSpPr>
          <p:spPr>
            <a:xfrm>
              <a:off x="3533801" y="1076064"/>
              <a:ext cx="1080123" cy="43204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F2EEF073-59F3-CCB0-73CD-A430C9CC315D}"/>
                </a:ext>
              </a:extLst>
            </p:cNvPr>
            <p:cNvSpPr/>
            <p:nvPr/>
          </p:nvSpPr>
          <p:spPr>
            <a:xfrm>
              <a:off x="251519" y="6491542"/>
              <a:ext cx="1557486" cy="16786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22F97521-0503-C0F4-D38A-FA6AA0DF6F5A}"/>
                </a:ext>
              </a:extLst>
            </p:cNvPr>
            <p:cNvSpPr/>
            <p:nvPr/>
          </p:nvSpPr>
          <p:spPr>
            <a:xfrm>
              <a:off x="251519" y="5157192"/>
              <a:ext cx="1594593" cy="167869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A451473B-49EC-E40F-081A-25BA9A34E99E}"/>
                </a:ext>
              </a:extLst>
            </p:cNvPr>
            <p:cNvSpPr/>
            <p:nvPr/>
          </p:nvSpPr>
          <p:spPr>
            <a:xfrm>
              <a:off x="4110900" y="5136054"/>
              <a:ext cx="576064" cy="189007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DE5B1E58-40F6-2DAA-2812-90762B87779D}"/>
                </a:ext>
              </a:extLst>
            </p:cNvPr>
            <p:cNvSpPr/>
            <p:nvPr/>
          </p:nvSpPr>
          <p:spPr>
            <a:xfrm>
              <a:off x="4143063" y="6444287"/>
              <a:ext cx="576064" cy="189007"/>
            </a:xfrm>
            <a:prstGeom prst="rect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-547827" y="161098"/>
            <a:ext cx="8712968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《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キャッシュフロー計算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書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（ＣＦ）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50778312-0D11-4E72-9928-0323C834CF7C}"/>
              </a:ext>
            </a:extLst>
          </p:cNvPr>
          <p:cNvSpPr/>
          <p:nvPr/>
        </p:nvSpPr>
        <p:spPr>
          <a:xfrm>
            <a:off x="1846114" y="1550571"/>
            <a:ext cx="237626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営業活動によるＣＦ</a:t>
            </a: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E5C04C3-B387-4A97-A0CD-2B470913E9F0}"/>
              </a:ext>
            </a:extLst>
          </p:cNvPr>
          <p:cNvSpPr/>
          <p:nvPr/>
        </p:nvSpPr>
        <p:spPr>
          <a:xfrm>
            <a:off x="1846114" y="5387704"/>
            <a:ext cx="237626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投資活動によるＣＦ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79B819C-8A6E-4097-8790-B3F2B27D6D27}"/>
              </a:ext>
            </a:extLst>
          </p:cNvPr>
          <p:cNvSpPr/>
          <p:nvPr/>
        </p:nvSpPr>
        <p:spPr>
          <a:xfrm>
            <a:off x="6316403" y="1564854"/>
            <a:ext cx="2376264" cy="2973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財務活動によるＣＦ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F3D3F9F9-B49F-47E2-A041-91A7C9FA9ADC}"/>
              </a:ext>
            </a:extLst>
          </p:cNvPr>
          <p:cNvSpPr/>
          <p:nvPr/>
        </p:nvSpPr>
        <p:spPr>
          <a:xfrm>
            <a:off x="7446845" y="4653232"/>
            <a:ext cx="1355980" cy="369332"/>
          </a:xfrm>
          <a:prstGeom prst="roundRect">
            <a:avLst/>
          </a:prstGeom>
          <a:solidFill>
            <a:schemeClr val="accent6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一会計期間</a:t>
            </a: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D1B9F4D0-1AE2-008A-71B4-31B9A0CFE3DD}"/>
              </a:ext>
            </a:extLst>
          </p:cNvPr>
          <p:cNvSpPr/>
          <p:nvPr/>
        </p:nvSpPr>
        <p:spPr>
          <a:xfrm>
            <a:off x="8066644" y="3729290"/>
            <a:ext cx="527006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F6F590E-A67E-E9A2-7EB1-E6E5F2940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76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611332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F8503A98-89DD-4935-8F34-DD945256F4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8" t="41311" r="61537" b="40177"/>
          <a:stretch/>
        </p:blipFill>
        <p:spPr>
          <a:xfrm>
            <a:off x="251520" y="1556792"/>
            <a:ext cx="8496944" cy="3528392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127AD89-84BE-4ADE-9837-5AD0DACF2DAE}"/>
              </a:ext>
            </a:extLst>
          </p:cNvPr>
          <p:cNvSpPr txBox="1"/>
          <p:nvPr/>
        </p:nvSpPr>
        <p:spPr>
          <a:xfrm>
            <a:off x="331844" y="260648"/>
            <a:ext cx="618437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キャッシュフロー（ＣＦ）計算書の</a:t>
            </a:r>
            <a:endParaRPr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ＣＦ種類パターン別分析表</a:t>
            </a:r>
            <a:endParaRPr kumimoji="1" lang="ja-JP" altLang="en-US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8FF04B-CFAC-4E4B-B27F-F8D91E715C01}"/>
              </a:ext>
            </a:extLst>
          </p:cNvPr>
          <p:cNvSpPr txBox="1"/>
          <p:nvPr/>
        </p:nvSpPr>
        <p:spPr>
          <a:xfrm>
            <a:off x="539552" y="5180999"/>
            <a:ext cx="5436604" cy="15081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①＋　－　－　　　優良企業</a:t>
            </a:r>
            <a:endParaRPr lang="en-US" altLang="ja-JP" sz="2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kumimoji="1" lang="en-US" altLang="ja-JP" sz="1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ja-JP" altLang="en-US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②＋　－　＋　　　チャレンジ企業</a:t>
            </a:r>
            <a:endParaRPr lang="en-US" altLang="ja-JP" sz="2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kumimoji="1" lang="en-US" altLang="ja-JP" sz="10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r>
              <a:rPr lang="ja-JP" altLang="en-US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③－　＋　－　　　倒産の危険性企業</a:t>
            </a:r>
            <a:endParaRPr kumimoji="1" lang="ja-JP" altLang="en-US" sz="2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9" name="思考の吹き出し: 雲形 8">
            <a:extLst>
              <a:ext uri="{FF2B5EF4-FFF2-40B4-BE49-F238E27FC236}">
                <a16:creationId xmlns:a16="http://schemas.microsoft.com/office/drawing/2014/main" id="{F1914351-095D-405A-8182-1AE6219AC7FC}"/>
              </a:ext>
            </a:extLst>
          </p:cNvPr>
          <p:cNvSpPr/>
          <p:nvPr/>
        </p:nvSpPr>
        <p:spPr>
          <a:xfrm>
            <a:off x="5648738" y="5228645"/>
            <a:ext cx="3387758" cy="1440160"/>
          </a:xfrm>
          <a:prstGeom prst="cloudCallout">
            <a:avLst>
              <a:gd name="adj1" fmla="val -63122"/>
              <a:gd name="adj2" fmla="val 17473"/>
            </a:avLst>
          </a:pr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伊藤園は？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8091FC8-1570-9928-8DDE-DAC7B394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77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425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21BBC6F-C253-4583-9811-BFF5B2DD168A}"/>
              </a:ext>
            </a:extLst>
          </p:cNvPr>
          <p:cNvSpPr txBox="1"/>
          <p:nvPr/>
        </p:nvSpPr>
        <p:spPr>
          <a:xfrm>
            <a:off x="539552" y="411090"/>
            <a:ext cx="6912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ところで、</a:t>
            </a:r>
            <a:endParaRPr kumimoji="1" lang="en-US" altLang="ja-JP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会計には２つの種類があるって、</a:t>
            </a:r>
            <a:endParaRPr kumimoji="1" lang="en-US" altLang="ja-JP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kumimoji="1" lang="ja-JP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知っていました？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BD9D3DA-1B0F-4AF5-B23E-07125C25220F}"/>
              </a:ext>
            </a:extLst>
          </p:cNvPr>
          <p:cNvSpPr txBox="1"/>
          <p:nvPr/>
        </p:nvSpPr>
        <p:spPr>
          <a:xfrm>
            <a:off x="971600" y="2559424"/>
            <a:ext cx="3960440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5175625-DAC7-4A3A-9290-67AE558CB572}"/>
              </a:ext>
            </a:extLst>
          </p:cNvPr>
          <p:cNvSpPr txBox="1"/>
          <p:nvPr/>
        </p:nvSpPr>
        <p:spPr>
          <a:xfrm>
            <a:off x="773472" y="2849798"/>
            <a:ext cx="2646399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制度会計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3CFE124-7F51-4514-ACA5-911114498E4E}"/>
              </a:ext>
            </a:extLst>
          </p:cNvPr>
          <p:cNvSpPr txBox="1"/>
          <p:nvPr/>
        </p:nvSpPr>
        <p:spPr>
          <a:xfrm>
            <a:off x="773473" y="4941168"/>
            <a:ext cx="2646398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管理会計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B080A36-3128-4FE8-BCF3-217E819149D8}"/>
              </a:ext>
            </a:extLst>
          </p:cNvPr>
          <p:cNvSpPr txBox="1"/>
          <p:nvPr/>
        </p:nvSpPr>
        <p:spPr>
          <a:xfrm>
            <a:off x="1448599" y="4028363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＆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D3C1FCE-4A13-672F-9524-C89ECF90B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82" t="55268" r="66228" b="31959"/>
          <a:stretch/>
        </p:blipFill>
        <p:spPr>
          <a:xfrm>
            <a:off x="6876256" y="4028175"/>
            <a:ext cx="1980219" cy="2595425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12F8D57E-24F6-897F-D4AC-D0DB724E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78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9403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983A1E9-29E2-ED58-9C77-34946C816610}"/>
              </a:ext>
            </a:extLst>
          </p:cNvPr>
          <p:cNvSpPr txBox="1"/>
          <p:nvPr/>
        </p:nvSpPr>
        <p:spPr>
          <a:xfrm>
            <a:off x="725887" y="1365138"/>
            <a:ext cx="237626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決算書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B40010D-57F3-3F97-534D-B84363F00B7F}"/>
              </a:ext>
            </a:extLst>
          </p:cNvPr>
          <p:cNvSpPr txBox="1"/>
          <p:nvPr/>
        </p:nvSpPr>
        <p:spPr>
          <a:xfrm>
            <a:off x="725887" y="4053937"/>
            <a:ext cx="2621977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計算書類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2962161-B2DE-2818-C1C6-15B9117CDA55}"/>
              </a:ext>
            </a:extLst>
          </p:cNvPr>
          <p:cNvSpPr txBox="1"/>
          <p:nvPr/>
        </p:nvSpPr>
        <p:spPr>
          <a:xfrm>
            <a:off x="251520" y="5413208"/>
            <a:ext cx="432048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有価証券報告書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BAF686B-F3E0-6870-FE7C-840F365D24BF}"/>
              </a:ext>
            </a:extLst>
          </p:cNvPr>
          <p:cNvSpPr txBox="1"/>
          <p:nvPr/>
        </p:nvSpPr>
        <p:spPr>
          <a:xfrm>
            <a:off x="4283968" y="1365138"/>
            <a:ext cx="3312368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財務諸表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2643391-B89C-9D7E-AD3C-9E224F78EF8E}"/>
              </a:ext>
            </a:extLst>
          </p:cNvPr>
          <p:cNvSpPr txBox="1"/>
          <p:nvPr/>
        </p:nvSpPr>
        <p:spPr>
          <a:xfrm>
            <a:off x="3563889" y="4070903"/>
            <a:ext cx="2376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←会社法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8D8BE88-699D-6507-974F-A5FE8E278C0D}"/>
              </a:ext>
            </a:extLst>
          </p:cNvPr>
          <p:cNvSpPr txBox="1"/>
          <p:nvPr/>
        </p:nvSpPr>
        <p:spPr>
          <a:xfrm>
            <a:off x="4541339" y="5373488"/>
            <a:ext cx="102971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←金融商品取引法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396C1FE-A2D1-987A-93C0-1844A31097F2}"/>
              </a:ext>
            </a:extLst>
          </p:cNvPr>
          <p:cNvSpPr txBox="1"/>
          <p:nvPr/>
        </p:nvSpPr>
        <p:spPr>
          <a:xfrm>
            <a:off x="219767" y="3389173"/>
            <a:ext cx="2160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正式名称</a:t>
            </a:r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kumimoji="1" lang="ja-JP" altLang="en-US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E01356B-E65E-2025-AC81-EF8A0EA69FC7}"/>
              </a:ext>
            </a:extLst>
          </p:cNvPr>
          <p:cNvSpPr txBox="1"/>
          <p:nvPr/>
        </p:nvSpPr>
        <p:spPr>
          <a:xfrm>
            <a:off x="251520" y="612178"/>
            <a:ext cx="2537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一般的な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名称</a:t>
            </a:r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kumimoji="1" lang="ja-JP" altLang="en-US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爆発: 14 pt 1">
            <a:extLst>
              <a:ext uri="{FF2B5EF4-FFF2-40B4-BE49-F238E27FC236}">
                <a16:creationId xmlns:a16="http://schemas.microsoft.com/office/drawing/2014/main" id="{26B16A27-7733-F6CB-0920-4C516F1310D3}"/>
              </a:ext>
            </a:extLst>
          </p:cNvPr>
          <p:cNvSpPr/>
          <p:nvPr/>
        </p:nvSpPr>
        <p:spPr>
          <a:xfrm>
            <a:off x="2816200" y="1708262"/>
            <a:ext cx="5940151" cy="4022784"/>
          </a:xfrm>
          <a:prstGeom prst="irregularSeal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すべて</a:t>
            </a:r>
            <a:endParaRPr kumimoji="1" lang="en-US" altLang="ja-JP" sz="54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5400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一緒</a:t>
            </a:r>
            <a:endParaRPr kumimoji="1" lang="ja-JP" altLang="en-US" sz="5400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FBF4F2-7807-ADB7-5AA3-96FF224BF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646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BD9D3DA-1B0F-4AF5-B23E-07125C25220F}"/>
              </a:ext>
            </a:extLst>
          </p:cNvPr>
          <p:cNvSpPr txBox="1"/>
          <p:nvPr/>
        </p:nvSpPr>
        <p:spPr>
          <a:xfrm>
            <a:off x="971600" y="2490989"/>
            <a:ext cx="3960440" cy="936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5175625-DAC7-4A3A-9290-67AE558CB572}"/>
              </a:ext>
            </a:extLst>
          </p:cNvPr>
          <p:cNvSpPr txBox="1"/>
          <p:nvPr/>
        </p:nvSpPr>
        <p:spPr>
          <a:xfrm>
            <a:off x="747105" y="2490989"/>
            <a:ext cx="1944216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制度会計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3CFE124-7F51-4514-ACA5-911114498E4E}"/>
              </a:ext>
            </a:extLst>
          </p:cNvPr>
          <p:cNvSpPr txBox="1"/>
          <p:nvPr/>
        </p:nvSpPr>
        <p:spPr>
          <a:xfrm>
            <a:off x="773474" y="4945308"/>
            <a:ext cx="191784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管理会計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B080A36-3128-4FE8-BCF3-217E819149D8}"/>
              </a:ext>
            </a:extLst>
          </p:cNvPr>
          <p:cNvSpPr txBox="1"/>
          <p:nvPr/>
        </p:nvSpPr>
        <p:spPr>
          <a:xfrm>
            <a:off x="1408361" y="3762987"/>
            <a:ext cx="648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＆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2D2FB2F-28DB-4F61-8183-5407BBD7F96F}"/>
              </a:ext>
            </a:extLst>
          </p:cNvPr>
          <p:cNvSpPr txBox="1"/>
          <p:nvPr/>
        </p:nvSpPr>
        <p:spPr>
          <a:xfrm>
            <a:off x="2951820" y="1884110"/>
            <a:ext cx="5970982" cy="2062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商法や税法の会計法規にのっとって</a:t>
            </a:r>
            <a:r>
              <a:rPr kumimoji="1" lang="ja-JP" altLang="en-US" sz="2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決算書</a:t>
            </a:r>
            <a:r>
              <a:rPr kumimoji="1" lang="ja-JP" altLang="en-US" sz="24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を作成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し、これに基づいて納税を行ったり、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上場企業ならＩＲ活動などで企業活動を発表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するための会計のこと。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8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財務諸表３表など</a:t>
            </a:r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のこと。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3057698-3C3D-4C82-A432-693615EDA0D6}"/>
              </a:ext>
            </a:extLst>
          </p:cNvPr>
          <p:cNvSpPr txBox="1"/>
          <p:nvPr/>
        </p:nvSpPr>
        <p:spPr>
          <a:xfrm>
            <a:off x="2951820" y="4575977"/>
            <a:ext cx="5970982" cy="13234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各企業で</a:t>
            </a:r>
            <a:r>
              <a:rPr kumimoji="1" lang="ja-JP" altLang="en-US" sz="2800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様々な処理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を行って、自社の現状や</a:t>
            </a:r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経営課題などを探り、政策の</a:t>
            </a:r>
            <a:r>
              <a:rPr lang="ja-JP" altLang="en-US" sz="2800" dirty="0">
                <a:solidFill>
                  <a:srgbClr val="0070C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意思決定</a:t>
            </a:r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を行う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ための会計のこと。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062B0D5-B2A5-E91E-C25B-52C86C2E78DB}"/>
              </a:ext>
            </a:extLst>
          </p:cNvPr>
          <p:cNvSpPr txBox="1"/>
          <p:nvPr/>
        </p:nvSpPr>
        <p:spPr>
          <a:xfrm>
            <a:off x="395536" y="602316"/>
            <a:ext cx="6962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それぞれの目的を理解しよう！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0D9B7AA-D4BA-137A-3E34-F240123FA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79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341897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880851F-C549-33A8-7743-1FFBDD09F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80</a:t>
            </a:fld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B524AC-73C5-D591-88A4-D52856F874DE}"/>
              </a:ext>
            </a:extLst>
          </p:cNvPr>
          <p:cNvSpPr txBox="1"/>
          <p:nvPr/>
        </p:nvSpPr>
        <p:spPr>
          <a:xfrm>
            <a:off x="611560" y="836712"/>
            <a:ext cx="191784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管理会計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2FAF2E-D5C1-8796-A1B9-32055987259C}"/>
              </a:ext>
            </a:extLst>
          </p:cNvPr>
          <p:cNvSpPr txBox="1"/>
          <p:nvPr/>
        </p:nvSpPr>
        <p:spPr>
          <a:xfrm>
            <a:off x="1118774" y="1772816"/>
            <a:ext cx="324036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支店別売上高表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612777B-0B19-0AE9-19F3-12D35E35A35B}"/>
              </a:ext>
            </a:extLst>
          </p:cNvPr>
          <p:cNvSpPr txBox="1"/>
          <p:nvPr/>
        </p:nvSpPr>
        <p:spPr>
          <a:xfrm>
            <a:off x="1115616" y="3573016"/>
            <a:ext cx="324036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商品別売上高表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EC89425-82A1-F634-9846-A146344A17E5}"/>
              </a:ext>
            </a:extLst>
          </p:cNvPr>
          <p:cNvSpPr txBox="1"/>
          <p:nvPr/>
        </p:nvSpPr>
        <p:spPr>
          <a:xfrm>
            <a:off x="1115616" y="2636912"/>
            <a:ext cx="345638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部門別損益計算表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CCF6829-1932-121C-26D7-40840A546065}"/>
              </a:ext>
            </a:extLst>
          </p:cNvPr>
          <p:cNvSpPr txBox="1"/>
          <p:nvPr/>
        </p:nvSpPr>
        <p:spPr>
          <a:xfrm>
            <a:off x="1115616" y="4941168"/>
            <a:ext cx="547260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損益分岐点売上高分析</a:t>
            </a:r>
          </a:p>
        </p:txBody>
      </p:sp>
    </p:spTree>
    <p:extLst>
      <p:ext uri="{BB962C8B-B14F-4D97-AF65-F5344CB8AC3E}">
        <p14:creationId xmlns:p14="http://schemas.microsoft.com/office/powerpoint/2010/main" val="270908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F0D1C96-1908-4C5E-9D62-8924A56D0E0D}"/>
              </a:ext>
            </a:extLst>
          </p:cNvPr>
          <p:cNvSpPr txBox="1"/>
          <p:nvPr/>
        </p:nvSpPr>
        <p:spPr>
          <a:xfrm>
            <a:off x="251520" y="1052736"/>
            <a:ext cx="547260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損益分岐点売上高分析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DAAD126-6C6C-209C-7145-243394641D6E}"/>
              </a:ext>
            </a:extLst>
          </p:cNvPr>
          <p:cNvSpPr txBox="1"/>
          <p:nvPr/>
        </p:nvSpPr>
        <p:spPr>
          <a:xfrm>
            <a:off x="467544" y="3284984"/>
            <a:ext cx="8424936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＝固定費</a:t>
            </a:r>
            <a:r>
              <a:rPr kumimoji="1" lang="en-US" altLang="ja-JP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÷</a:t>
            </a:r>
            <a:r>
              <a:rPr kumimoji="1" lang="ja-JP" altLang="en-US" sz="5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（１－変動比率）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0EB0ABC-930D-AC09-18F5-376E60AE881D}"/>
              </a:ext>
            </a:extLst>
          </p:cNvPr>
          <p:cNvSpPr txBox="1"/>
          <p:nvPr/>
        </p:nvSpPr>
        <p:spPr>
          <a:xfrm>
            <a:off x="359532" y="2420888"/>
            <a:ext cx="2484276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を求める公式</a:t>
            </a: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B9C69151-248D-EEE6-B11C-E61CDAD4C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81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85226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F0D1C96-1908-4C5E-9D62-8924A56D0E0D}"/>
              </a:ext>
            </a:extLst>
          </p:cNvPr>
          <p:cNvSpPr txBox="1"/>
          <p:nvPr/>
        </p:nvSpPr>
        <p:spPr>
          <a:xfrm>
            <a:off x="251520" y="1052736"/>
            <a:ext cx="5472608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損益分岐点売上高分析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0EB0ABC-930D-AC09-18F5-376E60AE881D}"/>
              </a:ext>
            </a:extLst>
          </p:cNvPr>
          <p:cNvSpPr txBox="1"/>
          <p:nvPr/>
        </p:nvSpPr>
        <p:spPr>
          <a:xfrm>
            <a:off x="359532" y="2420888"/>
            <a:ext cx="2484276" cy="5847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を求める公式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48771E0-4C05-EF05-136B-02100B1F6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63688" y="3140968"/>
            <a:ext cx="4828116" cy="3208015"/>
          </a:xfrm>
          <a:prstGeom prst="rect">
            <a:avLst/>
          </a:prstGeom>
        </p:spPr>
      </p:pic>
      <p:sp>
        <p:nvSpPr>
          <p:cNvPr id="14" name="思考の吹き出し: 雲形 13">
            <a:extLst>
              <a:ext uri="{FF2B5EF4-FFF2-40B4-BE49-F238E27FC236}">
                <a16:creationId xmlns:a16="http://schemas.microsoft.com/office/drawing/2014/main" id="{DFC4B91B-F520-2D4C-515D-1FA67B63E48D}"/>
              </a:ext>
            </a:extLst>
          </p:cNvPr>
          <p:cNvSpPr/>
          <p:nvPr/>
        </p:nvSpPr>
        <p:spPr>
          <a:xfrm>
            <a:off x="4716016" y="1658707"/>
            <a:ext cx="3456384" cy="2460467"/>
          </a:xfrm>
          <a:prstGeom prst="cloud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覚えちゃ</a:t>
            </a:r>
            <a:endParaRPr kumimoji="1" lang="en-US" altLang="ja-JP" sz="4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4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ダメ！</a:t>
            </a:r>
            <a:endParaRPr kumimoji="1" lang="ja-JP" altLang="en-US" sz="4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C0556701-3937-051B-F258-0B1BE761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82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41248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755576" y="3377746"/>
            <a:ext cx="324036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24FBA6F-F077-4BE1-A767-6FA4DECC61D8}"/>
              </a:ext>
            </a:extLst>
          </p:cNvPr>
          <p:cNvSpPr txBox="1"/>
          <p:nvPr/>
        </p:nvSpPr>
        <p:spPr>
          <a:xfrm>
            <a:off x="6735422" y="5126750"/>
            <a:ext cx="1584176" cy="584775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固定費</a:t>
            </a:r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kumimoji="1"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7F52EB0-5DE7-4102-BB14-962FBB55353C}"/>
              </a:ext>
            </a:extLst>
          </p:cNvPr>
          <p:cNvSpPr/>
          <p:nvPr/>
        </p:nvSpPr>
        <p:spPr>
          <a:xfrm>
            <a:off x="1082026" y="621761"/>
            <a:ext cx="403244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損益分岐点売上高</a:t>
            </a: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7B2AC45F-F94B-BEB1-5547-86154AE1D104}"/>
              </a:ext>
            </a:extLst>
          </p:cNvPr>
          <p:cNvCxnSpPr/>
          <p:nvPr/>
        </p:nvCxnSpPr>
        <p:spPr>
          <a:xfrm>
            <a:off x="755576" y="1484784"/>
            <a:ext cx="0" cy="475252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F9D6EFF4-57A0-64BC-EE66-5BCE5EB751B5}"/>
              </a:ext>
            </a:extLst>
          </p:cNvPr>
          <p:cNvCxnSpPr/>
          <p:nvPr/>
        </p:nvCxnSpPr>
        <p:spPr>
          <a:xfrm>
            <a:off x="755576" y="6237312"/>
            <a:ext cx="612068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B3C7706-4A48-825A-09FD-1C6C9FA41AE2}"/>
              </a:ext>
            </a:extLst>
          </p:cNvPr>
          <p:cNvCxnSpPr/>
          <p:nvPr/>
        </p:nvCxnSpPr>
        <p:spPr>
          <a:xfrm>
            <a:off x="755576" y="4509120"/>
            <a:ext cx="5976664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D6ECC724-69D6-44A6-BBF5-C7BCCEB476E2}"/>
              </a:ext>
            </a:extLst>
          </p:cNvPr>
          <p:cNvCxnSpPr/>
          <p:nvPr/>
        </p:nvCxnSpPr>
        <p:spPr>
          <a:xfrm flipV="1">
            <a:off x="755576" y="2636912"/>
            <a:ext cx="5976664" cy="1872208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CF77643A-70A9-06DB-8C48-B39909E43EE8}"/>
              </a:ext>
            </a:extLst>
          </p:cNvPr>
          <p:cNvCxnSpPr>
            <a:cxnSpLocks/>
          </p:cNvCxnSpPr>
          <p:nvPr/>
        </p:nvCxnSpPr>
        <p:spPr>
          <a:xfrm flipV="1">
            <a:off x="755576" y="980728"/>
            <a:ext cx="5976664" cy="5256584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D7DEED9-1D65-5C2F-B370-97FA0BB63244}"/>
              </a:ext>
            </a:extLst>
          </p:cNvPr>
          <p:cNvSpPr txBox="1"/>
          <p:nvPr/>
        </p:nvSpPr>
        <p:spPr>
          <a:xfrm>
            <a:off x="6688830" y="3351372"/>
            <a:ext cx="1584176" cy="584775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変動費</a:t>
            </a:r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kumimoji="1"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5" name="矢印: 上下 24">
            <a:extLst>
              <a:ext uri="{FF2B5EF4-FFF2-40B4-BE49-F238E27FC236}">
                <a16:creationId xmlns:a16="http://schemas.microsoft.com/office/drawing/2014/main" id="{92D70B92-CF2B-A4A5-EF2E-1A180ED8DDB2}"/>
              </a:ext>
            </a:extLst>
          </p:cNvPr>
          <p:cNvSpPr/>
          <p:nvPr/>
        </p:nvSpPr>
        <p:spPr>
          <a:xfrm>
            <a:off x="6606544" y="2790642"/>
            <a:ext cx="45719" cy="1621440"/>
          </a:xfrm>
          <a:prstGeom prst="up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矢印: 上下 27">
            <a:extLst>
              <a:ext uri="{FF2B5EF4-FFF2-40B4-BE49-F238E27FC236}">
                <a16:creationId xmlns:a16="http://schemas.microsoft.com/office/drawing/2014/main" id="{117393EB-DA8A-7F92-7961-3DDD0D2C41A3}"/>
              </a:ext>
            </a:extLst>
          </p:cNvPr>
          <p:cNvSpPr/>
          <p:nvPr/>
        </p:nvSpPr>
        <p:spPr>
          <a:xfrm>
            <a:off x="6619109" y="4543864"/>
            <a:ext cx="45719" cy="1621440"/>
          </a:xfrm>
          <a:prstGeom prst="up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57A44A2-E6DD-6BBA-C6D2-8886E226C1B0}"/>
              </a:ext>
            </a:extLst>
          </p:cNvPr>
          <p:cNvSpPr txBox="1"/>
          <p:nvPr/>
        </p:nvSpPr>
        <p:spPr>
          <a:xfrm>
            <a:off x="5832140" y="637203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売上高・販売数量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B9F442D-E5D4-5DD7-9616-8FB19AB57F34}"/>
              </a:ext>
            </a:extLst>
          </p:cNvPr>
          <p:cNvSpPr txBox="1"/>
          <p:nvPr/>
        </p:nvSpPr>
        <p:spPr>
          <a:xfrm>
            <a:off x="152147" y="1412776"/>
            <a:ext cx="461665" cy="5760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費用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7499C87-7224-4904-C72E-5CD1DCC8009B}"/>
              </a:ext>
            </a:extLst>
          </p:cNvPr>
          <p:cNvSpPr txBox="1"/>
          <p:nvPr/>
        </p:nvSpPr>
        <p:spPr>
          <a:xfrm>
            <a:off x="6722420" y="1987668"/>
            <a:ext cx="1584176" cy="954107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総費用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（コスト）　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556C918-814C-9119-BD91-5E3DCC81967E}"/>
              </a:ext>
            </a:extLst>
          </p:cNvPr>
          <p:cNvSpPr txBox="1"/>
          <p:nvPr/>
        </p:nvSpPr>
        <p:spPr>
          <a:xfrm>
            <a:off x="6688830" y="467874"/>
            <a:ext cx="1584176" cy="954107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売上高</a:t>
            </a:r>
            <a:endParaRPr kumimoji="1"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（収益）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FB5D05FB-C648-DFDD-05FB-9D74DB92EBBF}"/>
              </a:ext>
            </a:extLst>
          </p:cNvPr>
          <p:cNvSpPr/>
          <p:nvPr/>
        </p:nvSpPr>
        <p:spPr>
          <a:xfrm>
            <a:off x="3689902" y="3428999"/>
            <a:ext cx="252028" cy="2160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矢印: 右カーブ 35">
            <a:extLst>
              <a:ext uri="{FF2B5EF4-FFF2-40B4-BE49-F238E27FC236}">
                <a16:creationId xmlns:a16="http://schemas.microsoft.com/office/drawing/2014/main" id="{374BB40D-0C96-B4EC-0C99-769CC333ADDD}"/>
              </a:ext>
            </a:extLst>
          </p:cNvPr>
          <p:cNvSpPr/>
          <p:nvPr/>
        </p:nvSpPr>
        <p:spPr>
          <a:xfrm rot="20418753">
            <a:off x="2389087" y="1380070"/>
            <a:ext cx="892629" cy="2361059"/>
          </a:xfrm>
          <a:prstGeom prst="curved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F205029E-1B2D-FC21-5F92-09AB41926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962" y="2082492"/>
            <a:ext cx="5956308" cy="4584589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267ED38-F889-F18B-BCCE-429BF1A67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83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792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63E59D-459F-48F8-A390-888CADE59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558" y="328427"/>
            <a:ext cx="5703734" cy="745846"/>
          </a:xfrm>
        </p:spPr>
        <p:txBody>
          <a:bodyPr>
            <a:noAutofit/>
          </a:bodyPr>
          <a:lstStyle/>
          <a:p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シンプルな「利益公式」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1D8872C-1E39-4AAF-895A-A3C0C69C4E05}"/>
              </a:ext>
            </a:extLst>
          </p:cNvPr>
          <p:cNvSpPr/>
          <p:nvPr/>
        </p:nvSpPr>
        <p:spPr>
          <a:xfrm>
            <a:off x="323528" y="1416285"/>
            <a:ext cx="1728192" cy="923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利益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620A33A-861D-4CFC-B0DD-7DAFE613479A}"/>
              </a:ext>
            </a:extLst>
          </p:cNvPr>
          <p:cNvSpPr/>
          <p:nvPr/>
        </p:nvSpPr>
        <p:spPr>
          <a:xfrm>
            <a:off x="3015425" y="1391725"/>
            <a:ext cx="1728192" cy="92309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収益</a:t>
            </a:r>
          </a:p>
        </p:txBody>
      </p:sp>
      <p:sp>
        <p:nvSpPr>
          <p:cNvPr id="11" name="次の値と等しい 10">
            <a:extLst>
              <a:ext uri="{FF2B5EF4-FFF2-40B4-BE49-F238E27FC236}">
                <a16:creationId xmlns:a16="http://schemas.microsoft.com/office/drawing/2014/main" id="{A3ACB7F2-B39A-45D6-A439-F69090D928F4}"/>
              </a:ext>
            </a:extLst>
          </p:cNvPr>
          <p:cNvSpPr/>
          <p:nvPr/>
        </p:nvSpPr>
        <p:spPr>
          <a:xfrm>
            <a:off x="2225177" y="1533740"/>
            <a:ext cx="648072" cy="639063"/>
          </a:xfrm>
          <a:prstGeom prst="mathEqual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減算記号 11">
            <a:extLst>
              <a:ext uri="{FF2B5EF4-FFF2-40B4-BE49-F238E27FC236}">
                <a16:creationId xmlns:a16="http://schemas.microsoft.com/office/drawing/2014/main" id="{98DD44DC-ED36-4254-BFBA-6907DAAB2E0F}"/>
              </a:ext>
            </a:extLst>
          </p:cNvPr>
          <p:cNvSpPr/>
          <p:nvPr/>
        </p:nvSpPr>
        <p:spPr>
          <a:xfrm>
            <a:off x="4911646" y="1427229"/>
            <a:ext cx="792088" cy="852084"/>
          </a:xfrm>
          <a:prstGeom prst="mathMinus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68B3CA15-2260-415A-B265-D0A08C168CEA}"/>
              </a:ext>
            </a:extLst>
          </p:cNvPr>
          <p:cNvSpPr/>
          <p:nvPr/>
        </p:nvSpPr>
        <p:spPr>
          <a:xfrm>
            <a:off x="5859341" y="1339716"/>
            <a:ext cx="1880533" cy="99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費用</a:t>
            </a:r>
            <a:endParaRPr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（コスト）</a:t>
            </a:r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7" name="爆発: 14 pt 6">
            <a:extLst>
              <a:ext uri="{FF2B5EF4-FFF2-40B4-BE49-F238E27FC236}">
                <a16:creationId xmlns:a16="http://schemas.microsoft.com/office/drawing/2014/main" id="{2F2BC4BE-AB11-4A30-B881-D4A6FF11CD61}"/>
              </a:ext>
            </a:extLst>
          </p:cNvPr>
          <p:cNvSpPr/>
          <p:nvPr/>
        </p:nvSpPr>
        <p:spPr>
          <a:xfrm>
            <a:off x="6517424" y="124340"/>
            <a:ext cx="1965402" cy="1159244"/>
          </a:xfrm>
          <a:prstGeom prst="irregularSeal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こんだけぇ！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FCE53A25-88F8-F488-FF4A-B16460D8529F}"/>
              </a:ext>
            </a:extLst>
          </p:cNvPr>
          <p:cNvGrpSpPr/>
          <p:nvPr/>
        </p:nvGrpSpPr>
        <p:grpSpPr>
          <a:xfrm>
            <a:off x="323528" y="2924944"/>
            <a:ext cx="7561229" cy="1793933"/>
            <a:chOff x="323528" y="2924944"/>
            <a:chExt cx="7561229" cy="179393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1C360F5E-0C08-0ED0-9BF2-A177C7E5D62A}"/>
                </a:ext>
              </a:extLst>
            </p:cNvPr>
            <p:cNvSpPr txBox="1"/>
            <p:nvPr/>
          </p:nvSpPr>
          <p:spPr>
            <a:xfrm>
              <a:off x="323528" y="3216539"/>
              <a:ext cx="145346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０</a:t>
              </a:r>
              <a:endParaRPr kumimoji="1" lang="en-US" altLang="ja-JP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lang="ja-JP" altLang="en-US" sz="36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（ゼロ）</a:t>
              </a:r>
              <a:endPara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8" name="次の値と等しい 7">
              <a:extLst>
                <a:ext uri="{FF2B5EF4-FFF2-40B4-BE49-F238E27FC236}">
                  <a16:creationId xmlns:a16="http://schemas.microsoft.com/office/drawing/2014/main" id="{2CC69395-E2B9-E20C-08EA-6586045EDEAE}"/>
                </a:ext>
              </a:extLst>
            </p:cNvPr>
            <p:cNvSpPr/>
            <p:nvPr/>
          </p:nvSpPr>
          <p:spPr>
            <a:xfrm>
              <a:off x="1893301" y="3537373"/>
              <a:ext cx="648072" cy="639063"/>
            </a:xfrm>
            <a:prstGeom prst="mathEqual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16" name="減算記号 15">
              <a:extLst>
                <a:ext uri="{FF2B5EF4-FFF2-40B4-BE49-F238E27FC236}">
                  <a16:creationId xmlns:a16="http://schemas.microsoft.com/office/drawing/2014/main" id="{21FCAB91-E216-D84A-DA1C-B637949BB0F4}"/>
                </a:ext>
              </a:extLst>
            </p:cNvPr>
            <p:cNvSpPr/>
            <p:nvPr/>
          </p:nvSpPr>
          <p:spPr>
            <a:xfrm>
              <a:off x="5002419" y="3429000"/>
              <a:ext cx="792088" cy="852084"/>
            </a:xfrm>
            <a:prstGeom prst="mathMinus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5AF96465-1C2F-39C9-2861-7EA8E6975AB0}"/>
                </a:ext>
              </a:extLst>
            </p:cNvPr>
            <p:cNvSpPr/>
            <p:nvPr/>
          </p:nvSpPr>
          <p:spPr>
            <a:xfrm>
              <a:off x="2881343" y="2924944"/>
              <a:ext cx="2004547" cy="1390533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損益分岐点</a:t>
              </a:r>
              <a:r>
                <a:rPr lang="ja-JP" altLang="en-US" sz="4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売上高</a:t>
              </a:r>
              <a:endPara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74D94843-D6C3-B9BC-A80E-F917C6B0F829}"/>
                </a:ext>
              </a:extLst>
            </p:cNvPr>
            <p:cNvSpPr/>
            <p:nvPr/>
          </p:nvSpPr>
          <p:spPr>
            <a:xfrm>
              <a:off x="5880210" y="2988987"/>
              <a:ext cx="2004547" cy="1729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6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変動費</a:t>
              </a:r>
              <a:endParaRPr lang="en-US" altLang="ja-JP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36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＋</a:t>
              </a:r>
              <a:endParaRPr kumimoji="1" lang="en-US" altLang="ja-JP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  <a:p>
              <a:pPr algn="ctr"/>
              <a:r>
                <a:rPr kumimoji="1" lang="ja-JP" altLang="en-US" sz="36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固定費</a:t>
              </a:r>
            </a:p>
          </p:txBody>
        </p:sp>
      </p:grpSp>
      <p:sp>
        <p:nvSpPr>
          <p:cNvPr id="36" name="矢印: 下 35">
            <a:extLst>
              <a:ext uri="{FF2B5EF4-FFF2-40B4-BE49-F238E27FC236}">
                <a16:creationId xmlns:a16="http://schemas.microsoft.com/office/drawing/2014/main" id="{0EE09FDE-C604-CE2D-6F49-5F7F493BF17A}"/>
              </a:ext>
            </a:extLst>
          </p:cNvPr>
          <p:cNvSpPr/>
          <p:nvPr/>
        </p:nvSpPr>
        <p:spPr>
          <a:xfrm>
            <a:off x="3419872" y="4718877"/>
            <a:ext cx="720080" cy="510323"/>
          </a:xfrm>
          <a:prstGeom prst="downArrow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A4613FC3-993D-6305-C149-10F038F8C2FE}"/>
              </a:ext>
            </a:extLst>
          </p:cNvPr>
          <p:cNvGrpSpPr/>
          <p:nvPr/>
        </p:nvGrpSpPr>
        <p:grpSpPr>
          <a:xfrm>
            <a:off x="844003" y="5214462"/>
            <a:ext cx="7799227" cy="1323438"/>
            <a:chOff x="881963" y="5208178"/>
            <a:chExt cx="7799227" cy="1323438"/>
          </a:xfrm>
        </p:grpSpPr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3B1A76EF-C2B2-8C82-79E5-1A3A4B49F3E7}"/>
                </a:ext>
              </a:extLst>
            </p:cNvPr>
            <p:cNvSpPr/>
            <p:nvPr/>
          </p:nvSpPr>
          <p:spPr>
            <a:xfrm>
              <a:off x="881963" y="5208178"/>
              <a:ext cx="2004547" cy="132343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28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損益分岐点</a:t>
              </a:r>
              <a:r>
                <a:rPr lang="ja-JP" altLang="en-US" sz="44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売上高</a:t>
              </a:r>
              <a:endParaRPr kumimoji="1" lang="ja-JP" altLang="en-US" sz="4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38" name="次の値と等しい 37">
              <a:extLst>
                <a:ext uri="{FF2B5EF4-FFF2-40B4-BE49-F238E27FC236}">
                  <a16:creationId xmlns:a16="http://schemas.microsoft.com/office/drawing/2014/main" id="{C015EF7B-4BE0-A23C-ED37-927037488564}"/>
                </a:ext>
              </a:extLst>
            </p:cNvPr>
            <p:cNvSpPr/>
            <p:nvPr/>
          </p:nvSpPr>
          <p:spPr>
            <a:xfrm>
              <a:off x="3095836" y="5630728"/>
              <a:ext cx="648072" cy="639063"/>
            </a:xfrm>
            <a:prstGeom prst="mathEqual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19615DBB-EAFD-0886-DFA8-4BC5B33B4C5E}"/>
                </a:ext>
              </a:extLst>
            </p:cNvPr>
            <p:cNvSpPr/>
            <p:nvPr/>
          </p:nvSpPr>
          <p:spPr>
            <a:xfrm>
              <a:off x="3909372" y="5494823"/>
              <a:ext cx="2004547" cy="85208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6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変動費</a:t>
              </a:r>
              <a:endParaRPr lang="en-US" altLang="ja-JP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40" name="加算記号 39">
              <a:extLst>
                <a:ext uri="{FF2B5EF4-FFF2-40B4-BE49-F238E27FC236}">
                  <a16:creationId xmlns:a16="http://schemas.microsoft.com/office/drawing/2014/main" id="{87BBAA3C-26C3-18D0-9F5F-6E38B9ECCEEE}"/>
                </a:ext>
              </a:extLst>
            </p:cNvPr>
            <p:cNvSpPr/>
            <p:nvPr/>
          </p:nvSpPr>
          <p:spPr>
            <a:xfrm>
              <a:off x="5935241" y="5540894"/>
              <a:ext cx="720080" cy="728897"/>
            </a:xfrm>
            <a:prstGeom prst="mathPlus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69674005-ED22-ABBB-3642-2F7D583A40D2}"/>
                </a:ext>
              </a:extLst>
            </p:cNvPr>
            <p:cNvSpPr/>
            <p:nvPr/>
          </p:nvSpPr>
          <p:spPr>
            <a:xfrm>
              <a:off x="6676643" y="5488715"/>
              <a:ext cx="2004547" cy="85208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sz="3600" dirty="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固定費</a:t>
              </a:r>
              <a:endParaRPr lang="en-US" altLang="ja-JP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</p:grp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19AF6083-744F-22D4-3B48-93C68DF7A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84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0939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820F102-E6DB-6FF4-2A2A-878AF564E9BD}"/>
              </a:ext>
            </a:extLst>
          </p:cNvPr>
          <p:cNvSpPr/>
          <p:nvPr/>
        </p:nvSpPr>
        <p:spPr>
          <a:xfrm>
            <a:off x="336706" y="2276872"/>
            <a:ext cx="847058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伊藤園の損益分岐点売上高</a:t>
            </a:r>
            <a:endParaRPr lang="en-US" altLang="ja-JP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を計算してみよう！</a:t>
            </a:r>
            <a:endParaRPr lang="ja-JP" alt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4EF034F-5AC4-D695-CE25-A6F0481F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85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09223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5F1DE436-C9DB-C169-CB6A-7222DFFA50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3" t="29332" r="45550" b="50961"/>
          <a:stretch/>
        </p:blipFill>
        <p:spPr>
          <a:xfrm>
            <a:off x="398356" y="268421"/>
            <a:ext cx="8352928" cy="3672408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CABC239-6961-FE1D-E51D-D745E4C89425}"/>
              </a:ext>
            </a:extLst>
          </p:cNvPr>
          <p:cNvSpPr/>
          <p:nvPr/>
        </p:nvSpPr>
        <p:spPr>
          <a:xfrm>
            <a:off x="1691680" y="4869160"/>
            <a:ext cx="864096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2E10A04-CF9F-E250-08FE-CACC609F3E87}"/>
              </a:ext>
            </a:extLst>
          </p:cNvPr>
          <p:cNvSpPr/>
          <p:nvPr/>
        </p:nvSpPr>
        <p:spPr>
          <a:xfrm>
            <a:off x="502144" y="2339298"/>
            <a:ext cx="864096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9115220-DC32-5118-4804-D6347DEB2DFD}"/>
              </a:ext>
            </a:extLst>
          </p:cNvPr>
          <p:cNvSpPr/>
          <p:nvPr/>
        </p:nvSpPr>
        <p:spPr>
          <a:xfrm>
            <a:off x="491694" y="3241883"/>
            <a:ext cx="1760058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9FDE8DB-19CC-AF02-886D-2701C89885B0}"/>
              </a:ext>
            </a:extLst>
          </p:cNvPr>
          <p:cNvSpPr txBox="1"/>
          <p:nvPr/>
        </p:nvSpPr>
        <p:spPr>
          <a:xfrm>
            <a:off x="2017119" y="2339298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変動費</a:t>
            </a:r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8EA2428-D8C8-F407-543A-81C96A1CA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1450" y="2422541"/>
            <a:ext cx="380459" cy="43204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CA2362F-7801-7296-C661-FE372FAD8D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232" y="3234787"/>
            <a:ext cx="380459" cy="36713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1E7D9D3-ED4E-17EA-7DF8-8C1EA3583097}"/>
              </a:ext>
            </a:extLst>
          </p:cNvPr>
          <p:cNvSpPr txBox="1"/>
          <p:nvPr/>
        </p:nvSpPr>
        <p:spPr>
          <a:xfrm>
            <a:off x="2663691" y="3156745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固定費</a:t>
            </a:r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BFA707C9-68F7-160F-194A-C9BE87E3A045}"/>
              </a:ext>
            </a:extLst>
          </p:cNvPr>
          <p:cNvSpPr/>
          <p:nvPr/>
        </p:nvSpPr>
        <p:spPr>
          <a:xfrm>
            <a:off x="8028384" y="2420888"/>
            <a:ext cx="720079" cy="360040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343FE23-B6CD-D6CD-3924-8DF5A3DACB80}"/>
              </a:ext>
            </a:extLst>
          </p:cNvPr>
          <p:cNvSpPr/>
          <p:nvPr/>
        </p:nvSpPr>
        <p:spPr>
          <a:xfrm>
            <a:off x="8028384" y="3241883"/>
            <a:ext cx="720079" cy="360040"/>
          </a:xfrm>
          <a:prstGeom prst="rect">
            <a:avLst/>
          </a:prstGeom>
          <a:noFill/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次の値と等しい 17">
            <a:extLst>
              <a:ext uri="{FF2B5EF4-FFF2-40B4-BE49-F238E27FC236}">
                <a16:creationId xmlns:a16="http://schemas.microsoft.com/office/drawing/2014/main" id="{A1D7C18A-9C70-DE2A-EFDA-56A53AF34489}"/>
              </a:ext>
            </a:extLst>
          </p:cNvPr>
          <p:cNvSpPr/>
          <p:nvPr/>
        </p:nvSpPr>
        <p:spPr>
          <a:xfrm>
            <a:off x="2312078" y="5373216"/>
            <a:ext cx="487395" cy="504057"/>
          </a:xfrm>
          <a:prstGeom prst="mathEqual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5D7D8F1-18F5-FF63-03F8-1FFECA786497}"/>
              </a:ext>
            </a:extLst>
          </p:cNvPr>
          <p:cNvSpPr/>
          <p:nvPr/>
        </p:nvSpPr>
        <p:spPr>
          <a:xfrm>
            <a:off x="2915816" y="5301208"/>
            <a:ext cx="1944216" cy="5760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２６６</a:t>
            </a:r>
            <a:r>
              <a:rPr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,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０８９</a:t>
            </a:r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7F55F8E2-7F88-78CC-F86C-44C1E03D4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375" y="5359758"/>
            <a:ext cx="506733" cy="517515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9EA3859E-0B85-024C-9FD4-B4CB1A92536D}"/>
              </a:ext>
            </a:extLst>
          </p:cNvPr>
          <p:cNvSpPr/>
          <p:nvPr/>
        </p:nvSpPr>
        <p:spPr>
          <a:xfrm>
            <a:off x="5581092" y="5301207"/>
            <a:ext cx="1944216" cy="5760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１４５</a:t>
            </a:r>
            <a:r>
              <a:rPr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,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９９６</a:t>
            </a:r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2" name="次の値と等しい 21">
            <a:extLst>
              <a:ext uri="{FF2B5EF4-FFF2-40B4-BE49-F238E27FC236}">
                <a16:creationId xmlns:a16="http://schemas.microsoft.com/office/drawing/2014/main" id="{6EA2C12D-5A69-E478-8AB2-6FD75C23F817}"/>
              </a:ext>
            </a:extLst>
          </p:cNvPr>
          <p:cNvSpPr/>
          <p:nvPr/>
        </p:nvSpPr>
        <p:spPr>
          <a:xfrm>
            <a:off x="2312078" y="6104321"/>
            <a:ext cx="487395" cy="504057"/>
          </a:xfrm>
          <a:prstGeom prst="mathEqual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DD17A54-B33E-0F47-BD25-97BD2CE63192}"/>
              </a:ext>
            </a:extLst>
          </p:cNvPr>
          <p:cNvSpPr/>
          <p:nvPr/>
        </p:nvSpPr>
        <p:spPr>
          <a:xfrm>
            <a:off x="2915816" y="6068316"/>
            <a:ext cx="1944216" cy="5760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４１２</a:t>
            </a:r>
            <a:r>
              <a:rPr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,</a:t>
            </a:r>
            <a:r>
              <a:rPr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０８５</a:t>
            </a:r>
            <a:endParaRPr kumimoji="1" lang="ja-JP" altLang="en-US" sz="2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D0E0A9F8-657F-AA03-A8BB-72D13EF99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4059330"/>
            <a:ext cx="6778303" cy="1390421"/>
          </a:xfrm>
          <a:prstGeom prst="rect">
            <a:avLst/>
          </a:prstGeom>
        </p:spPr>
      </p:pic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C5BB657-E60D-67DC-AEDE-DA69668C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86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092622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755576" y="3377746"/>
            <a:ext cx="324036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24FBA6F-F077-4BE1-A767-6FA4DECC61D8}"/>
              </a:ext>
            </a:extLst>
          </p:cNvPr>
          <p:cNvSpPr txBox="1"/>
          <p:nvPr/>
        </p:nvSpPr>
        <p:spPr>
          <a:xfrm>
            <a:off x="6735422" y="5126750"/>
            <a:ext cx="1584176" cy="584775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固定費</a:t>
            </a:r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kumimoji="1"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7B2AC45F-F94B-BEB1-5547-86154AE1D104}"/>
              </a:ext>
            </a:extLst>
          </p:cNvPr>
          <p:cNvCxnSpPr/>
          <p:nvPr/>
        </p:nvCxnSpPr>
        <p:spPr>
          <a:xfrm>
            <a:off x="755576" y="1484784"/>
            <a:ext cx="0" cy="475252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F9D6EFF4-57A0-64BC-EE66-5BCE5EB751B5}"/>
              </a:ext>
            </a:extLst>
          </p:cNvPr>
          <p:cNvCxnSpPr/>
          <p:nvPr/>
        </p:nvCxnSpPr>
        <p:spPr>
          <a:xfrm>
            <a:off x="755576" y="6237312"/>
            <a:ext cx="612068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B3C7706-4A48-825A-09FD-1C6C9FA41AE2}"/>
              </a:ext>
            </a:extLst>
          </p:cNvPr>
          <p:cNvCxnSpPr/>
          <p:nvPr/>
        </p:nvCxnSpPr>
        <p:spPr>
          <a:xfrm>
            <a:off x="755576" y="4509120"/>
            <a:ext cx="5976664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D6ECC724-69D6-44A6-BBF5-C7BCCEB476E2}"/>
              </a:ext>
            </a:extLst>
          </p:cNvPr>
          <p:cNvCxnSpPr/>
          <p:nvPr/>
        </p:nvCxnSpPr>
        <p:spPr>
          <a:xfrm flipV="1">
            <a:off x="755576" y="2636912"/>
            <a:ext cx="5976664" cy="1872208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CF77643A-70A9-06DB-8C48-B39909E43EE8}"/>
              </a:ext>
            </a:extLst>
          </p:cNvPr>
          <p:cNvCxnSpPr>
            <a:cxnSpLocks/>
          </p:cNvCxnSpPr>
          <p:nvPr/>
        </p:nvCxnSpPr>
        <p:spPr>
          <a:xfrm flipV="1">
            <a:off x="755576" y="980728"/>
            <a:ext cx="5976664" cy="5256584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D7DEED9-1D65-5C2F-B370-97FA0BB63244}"/>
              </a:ext>
            </a:extLst>
          </p:cNvPr>
          <p:cNvSpPr txBox="1"/>
          <p:nvPr/>
        </p:nvSpPr>
        <p:spPr>
          <a:xfrm>
            <a:off x="6688830" y="3351372"/>
            <a:ext cx="1584176" cy="584775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変動費</a:t>
            </a:r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kumimoji="1"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5" name="矢印: 上下 24">
            <a:extLst>
              <a:ext uri="{FF2B5EF4-FFF2-40B4-BE49-F238E27FC236}">
                <a16:creationId xmlns:a16="http://schemas.microsoft.com/office/drawing/2014/main" id="{92D70B92-CF2B-A4A5-EF2E-1A180ED8DDB2}"/>
              </a:ext>
            </a:extLst>
          </p:cNvPr>
          <p:cNvSpPr/>
          <p:nvPr/>
        </p:nvSpPr>
        <p:spPr>
          <a:xfrm>
            <a:off x="6606544" y="2790642"/>
            <a:ext cx="45719" cy="1621440"/>
          </a:xfrm>
          <a:prstGeom prst="up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矢印: 上下 27">
            <a:extLst>
              <a:ext uri="{FF2B5EF4-FFF2-40B4-BE49-F238E27FC236}">
                <a16:creationId xmlns:a16="http://schemas.microsoft.com/office/drawing/2014/main" id="{117393EB-DA8A-7F92-7961-3DDD0D2C41A3}"/>
              </a:ext>
            </a:extLst>
          </p:cNvPr>
          <p:cNvSpPr/>
          <p:nvPr/>
        </p:nvSpPr>
        <p:spPr>
          <a:xfrm>
            <a:off x="6619109" y="4543864"/>
            <a:ext cx="45719" cy="1621440"/>
          </a:xfrm>
          <a:prstGeom prst="up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57A44A2-E6DD-6BBA-C6D2-8886E226C1B0}"/>
              </a:ext>
            </a:extLst>
          </p:cNvPr>
          <p:cNvSpPr txBox="1"/>
          <p:nvPr/>
        </p:nvSpPr>
        <p:spPr>
          <a:xfrm>
            <a:off x="6372200" y="637215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売上高・販売数量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B9F442D-E5D4-5DD7-9616-8FB19AB57F34}"/>
              </a:ext>
            </a:extLst>
          </p:cNvPr>
          <p:cNvSpPr txBox="1"/>
          <p:nvPr/>
        </p:nvSpPr>
        <p:spPr>
          <a:xfrm>
            <a:off x="152147" y="1412776"/>
            <a:ext cx="461665" cy="5760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費用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7499C87-7224-4904-C72E-5CD1DCC8009B}"/>
              </a:ext>
            </a:extLst>
          </p:cNvPr>
          <p:cNvSpPr txBox="1"/>
          <p:nvPr/>
        </p:nvSpPr>
        <p:spPr>
          <a:xfrm>
            <a:off x="6722420" y="1987668"/>
            <a:ext cx="1584176" cy="954107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総費用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（コスト）　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556C918-814C-9119-BD91-5E3DCC81967E}"/>
              </a:ext>
            </a:extLst>
          </p:cNvPr>
          <p:cNvSpPr txBox="1"/>
          <p:nvPr/>
        </p:nvSpPr>
        <p:spPr>
          <a:xfrm>
            <a:off x="6688830" y="467874"/>
            <a:ext cx="1584176" cy="954107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売上高</a:t>
            </a:r>
            <a:endParaRPr kumimoji="1"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（収益）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FB5D05FB-C648-DFDD-05FB-9D74DB92EBBF}"/>
              </a:ext>
            </a:extLst>
          </p:cNvPr>
          <p:cNvSpPr/>
          <p:nvPr/>
        </p:nvSpPr>
        <p:spPr>
          <a:xfrm>
            <a:off x="3689902" y="3428999"/>
            <a:ext cx="252028" cy="2160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720670F-B241-C0DB-E5A3-1EE191168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86" y="3126732"/>
            <a:ext cx="2488841" cy="604534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E4A02D42-900B-2E18-B327-1D481727FC10}"/>
              </a:ext>
            </a:extLst>
          </p:cNvPr>
          <p:cNvSpPr/>
          <p:nvPr/>
        </p:nvSpPr>
        <p:spPr>
          <a:xfrm>
            <a:off x="4572000" y="2636912"/>
            <a:ext cx="216021" cy="21602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E95BC2D-A40C-F156-5E65-0211E691B162}"/>
              </a:ext>
            </a:extLst>
          </p:cNvPr>
          <p:cNvSpPr txBox="1"/>
          <p:nvPr/>
        </p:nvSpPr>
        <p:spPr>
          <a:xfrm>
            <a:off x="4553970" y="2101961"/>
            <a:ext cx="2024434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（実際の）売上高</a:t>
            </a: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B86B150D-A120-484C-9A98-9757F5CEE1A3}"/>
              </a:ext>
            </a:extLst>
          </p:cNvPr>
          <p:cNvCxnSpPr>
            <a:cxnSpLocks/>
            <a:stCxn id="33" idx="4"/>
          </p:cNvCxnSpPr>
          <p:nvPr/>
        </p:nvCxnSpPr>
        <p:spPr>
          <a:xfrm>
            <a:off x="3815916" y="3645020"/>
            <a:ext cx="0" cy="259229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B4A0DC11-454F-F523-FE87-C74E9D734F93}"/>
              </a:ext>
            </a:extLst>
          </p:cNvPr>
          <p:cNvCxnSpPr>
            <a:stCxn id="5" idx="4"/>
          </p:cNvCxnSpPr>
          <p:nvPr/>
        </p:nvCxnSpPr>
        <p:spPr>
          <a:xfrm flipH="1">
            <a:off x="4680010" y="2852935"/>
            <a:ext cx="1" cy="338437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8E4FE3F-A5EF-1178-1124-0E562AF54E5B}"/>
              </a:ext>
            </a:extLst>
          </p:cNvPr>
          <p:cNvSpPr/>
          <p:nvPr/>
        </p:nvSpPr>
        <p:spPr>
          <a:xfrm>
            <a:off x="2771800" y="6356350"/>
            <a:ext cx="1375558" cy="3130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４１２</a:t>
            </a:r>
            <a:r>
              <a:rPr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,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０８５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F2F37B0-D207-4679-5BC2-357578BA3488}"/>
              </a:ext>
            </a:extLst>
          </p:cNvPr>
          <p:cNvSpPr/>
          <p:nvPr/>
        </p:nvSpPr>
        <p:spPr>
          <a:xfrm>
            <a:off x="4456582" y="6356350"/>
            <a:ext cx="1375558" cy="3130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４３１</a:t>
            </a:r>
            <a:r>
              <a:rPr kumimoji="1"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,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６７４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536D96F-C739-CB43-FD82-8F65F18D58D6}"/>
              </a:ext>
            </a:extLst>
          </p:cNvPr>
          <p:cNvSpPr/>
          <p:nvPr/>
        </p:nvSpPr>
        <p:spPr>
          <a:xfrm>
            <a:off x="2486839" y="2408424"/>
            <a:ext cx="1512168" cy="5349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４．５％</a:t>
            </a:r>
          </a:p>
        </p:txBody>
      </p:sp>
      <p:sp>
        <p:nvSpPr>
          <p:cNvPr id="14" name="矢印: 右カーブ 13">
            <a:extLst>
              <a:ext uri="{FF2B5EF4-FFF2-40B4-BE49-F238E27FC236}">
                <a16:creationId xmlns:a16="http://schemas.microsoft.com/office/drawing/2014/main" id="{09B6BB6A-4A04-5810-B1A0-C7FFA30D49CB}"/>
              </a:ext>
            </a:extLst>
          </p:cNvPr>
          <p:cNvSpPr/>
          <p:nvPr/>
        </p:nvSpPr>
        <p:spPr>
          <a:xfrm rot="3009571">
            <a:off x="3794938" y="2292515"/>
            <a:ext cx="397649" cy="1272970"/>
          </a:xfrm>
          <a:prstGeom prst="curvedRightArrow">
            <a:avLst>
              <a:gd name="adj1" fmla="val 25000"/>
              <a:gd name="adj2" fmla="val 50000"/>
              <a:gd name="adj3" fmla="val 5282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FA8970B-CE97-3067-8B32-7F08F4FEB4C4}"/>
              </a:ext>
            </a:extLst>
          </p:cNvPr>
          <p:cNvSpPr txBox="1"/>
          <p:nvPr/>
        </p:nvSpPr>
        <p:spPr>
          <a:xfrm>
            <a:off x="752394" y="1880201"/>
            <a:ext cx="410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</a:t>
            </a:r>
            <a:r>
              <a:rPr kumimoji="1"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431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，</a:t>
            </a:r>
            <a:r>
              <a:rPr kumimoji="1"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674-412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，</a:t>
            </a:r>
            <a:r>
              <a:rPr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085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）</a:t>
            </a:r>
            <a:r>
              <a:rPr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÷431,674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DA220438-8C17-FD4C-1519-2953535CF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72241" y="6372152"/>
            <a:ext cx="2133600" cy="365125"/>
          </a:xfrm>
        </p:spPr>
        <p:txBody>
          <a:bodyPr/>
          <a:lstStyle/>
          <a:p>
            <a:r>
              <a:rPr lang="en-US" altLang="ja-JP" dirty="0"/>
              <a:t>87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802566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DE72A82-C7DD-C29F-18E2-871C4FBD3C2F}"/>
              </a:ext>
            </a:extLst>
          </p:cNvPr>
          <p:cNvSpPr txBox="1"/>
          <p:nvPr/>
        </p:nvSpPr>
        <p:spPr>
          <a:xfrm>
            <a:off x="539552" y="764704"/>
            <a:ext cx="2232248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安全余裕率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AEBC1D6-DE37-BBB3-F316-880B40DF4EDE}"/>
              </a:ext>
            </a:extLst>
          </p:cNvPr>
          <p:cNvSpPr txBox="1"/>
          <p:nvPr/>
        </p:nvSpPr>
        <p:spPr>
          <a:xfrm>
            <a:off x="899592" y="1844824"/>
            <a:ext cx="6984776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「損益分岐点売上高」から</a:t>
            </a:r>
            <a:endParaRPr kumimoji="1"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現在の「（実際の）売上高」が、</a:t>
            </a:r>
            <a:endParaRPr kumimoji="1"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どの程度の比率で上回っているか、</a:t>
            </a:r>
            <a:endParaRPr kumimoji="1"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経営の安全性を確認する指標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7C35A0C-7E4B-CD56-AA6D-5D8AA65BB5E7}"/>
              </a:ext>
            </a:extLst>
          </p:cNvPr>
          <p:cNvSpPr txBox="1"/>
          <p:nvPr/>
        </p:nvSpPr>
        <p:spPr>
          <a:xfrm>
            <a:off x="146103" y="4797152"/>
            <a:ext cx="8851794" cy="10156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公式</a:t>
            </a:r>
            <a:r>
              <a:rPr kumimoji="1" lang="en-US" altLang="ja-JP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</a:p>
          <a:p>
            <a:endParaRPr lang="en-US" altLang="ja-JP" sz="8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（実際の）売上高ー損益分岐点売上高</a:t>
            </a:r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÷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（実際の）売上高</a:t>
            </a:r>
            <a:r>
              <a:rPr kumimoji="1" lang="en-US" altLang="ja-JP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×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１００％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01647467-B961-A524-033F-B61D98FE9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88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0916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7BE5ECB-3ED9-860B-E495-DC424B15B830}"/>
              </a:ext>
            </a:extLst>
          </p:cNvPr>
          <p:cNvSpPr txBox="1"/>
          <p:nvPr/>
        </p:nvSpPr>
        <p:spPr>
          <a:xfrm>
            <a:off x="323528" y="908720"/>
            <a:ext cx="56886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8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決算</a:t>
            </a:r>
            <a:r>
              <a:rPr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報</a:t>
            </a:r>
            <a:r>
              <a:rPr kumimoji="1" lang="ja-JP" altLang="en-US" sz="6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告</a:t>
            </a:r>
            <a:r>
              <a:rPr kumimoji="1" lang="ja-JP" altLang="en-US" sz="80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書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CC82E3-95BE-833E-2883-383D23C3377E}"/>
              </a:ext>
            </a:extLst>
          </p:cNvPr>
          <p:cNvSpPr txBox="1"/>
          <p:nvPr/>
        </p:nvSpPr>
        <p:spPr>
          <a:xfrm>
            <a:off x="395536" y="2924944"/>
            <a:ext cx="8208912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企業が、ステークホルダーに報告する</a:t>
            </a:r>
            <a:endParaRPr kumimoji="1"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kumimoji="1"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１年間の収支状況や財政状態を記載した</a:t>
            </a:r>
            <a:endParaRPr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3600" dirty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ほぼ３種類</a:t>
            </a:r>
            <a:r>
              <a:rPr lang="ja-JP" altLang="en-US" sz="36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の財務諸表のこと</a:t>
            </a:r>
            <a:endParaRPr kumimoji="1" lang="en-US" altLang="ja-JP" sz="36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E70BEC1-2BA2-1921-80C7-E979861F3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079228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755576" y="3377746"/>
            <a:ext cx="324036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24FBA6F-F077-4BE1-A767-6FA4DECC61D8}"/>
              </a:ext>
            </a:extLst>
          </p:cNvPr>
          <p:cNvSpPr txBox="1"/>
          <p:nvPr/>
        </p:nvSpPr>
        <p:spPr>
          <a:xfrm>
            <a:off x="6735422" y="5126750"/>
            <a:ext cx="1584176" cy="584775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固定費</a:t>
            </a:r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kumimoji="1"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7B2AC45F-F94B-BEB1-5547-86154AE1D104}"/>
              </a:ext>
            </a:extLst>
          </p:cNvPr>
          <p:cNvCxnSpPr/>
          <p:nvPr/>
        </p:nvCxnSpPr>
        <p:spPr>
          <a:xfrm>
            <a:off x="755576" y="1484784"/>
            <a:ext cx="0" cy="475252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F9D6EFF4-57A0-64BC-EE66-5BCE5EB751B5}"/>
              </a:ext>
            </a:extLst>
          </p:cNvPr>
          <p:cNvCxnSpPr/>
          <p:nvPr/>
        </p:nvCxnSpPr>
        <p:spPr>
          <a:xfrm>
            <a:off x="755576" y="6237312"/>
            <a:ext cx="6120680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DB3C7706-4A48-825A-09FD-1C6C9FA41AE2}"/>
              </a:ext>
            </a:extLst>
          </p:cNvPr>
          <p:cNvCxnSpPr/>
          <p:nvPr/>
        </p:nvCxnSpPr>
        <p:spPr>
          <a:xfrm>
            <a:off x="755576" y="4509120"/>
            <a:ext cx="5976664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D6ECC724-69D6-44A6-BBF5-C7BCCEB476E2}"/>
              </a:ext>
            </a:extLst>
          </p:cNvPr>
          <p:cNvCxnSpPr/>
          <p:nvPr/>
        </p:nvCxnSpPr>
        <p:spPr>
          <a:xfrm flipV="1">
            <a:off x="755576" y="2636912"/>
            <a:ext cx="5976664" cy="1872208"/>
          </a:xfrm>
          <a:prstGeom prst="line">
            <a:avLst/>
          </a:prstGeom>
          <a:ln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CF77643A-70A9-06DB-8C48-B39909E43EE8}"/>
              </a:ext>
            </a:extLst>
          </p:cNvPr>
          <p:cNvCxnSpPr>
            <a:cxnSpLocks/>
          </p:cNvCxnSpPr>
          <p:nvPr/>
        </p:nvCxnSpPr>
        <p:spPr>
          <a:xfrm flipV="1">
            <a:off x="755576" y="980728"/>
            <a:ext cx="5976664" cy="5256584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DD7DEED9-1D65-5C2F-B370-97FA0BB63244}"/>
              </a:ext>
            </a:extLst>
          </p:cNvPr>
          <p:cNvSpPr txBox="1"/>
          <p:nvPr/>
        </p:nvSpPr>
        <p:spPr>
          <a:xfrm>
            <a:off x="6688830" y="3351372"/>
            <a:ext cx="1584176" cy="584775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変動費</a:t>
            </a:r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kumimoji="1"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5" name="矢印: 上下 24">
            <a:extLst>
              <a:ext uri="{FF2B5EF4-FFF2-40B4-BE49-F238E27FC236}">
                <a16:creationId xmlns:a16="http://schemas.microsoft.com/office/drawing/2014/main" id="{92D70B92-CF2B-A4A5-EF2E-1A180ED8DDB2}"/>
              </a:ext>
            </a:extLst>
          </p:cNvPr>
          <p:cNvSpPr/>
          <p:nvPr/>
        </p:nvSpPr>
        <p:spPr>
          <a:xfrm>
            <a:off x="6606544" y="2790642"/>
            <a:ext cx="45719" cy="1621440"/>
          </a:xfrm>
          <a:prstGeom prst="up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矢印: 上下 27">
            <a:extLst>
              <a:ext uri="{FF2B5EF4-FFF2-40B4-BE49-F238E27FC236}">
                <a16:creationId xmlns:a16="http://schemas.microsoft.com/office/drawing/2014/main" id="{117393EB-DA8A-7F92-7961-3DDD0D2C41A3}"/>
              </a:ext>
            </a:extLst>
          </p:cNvPr>
          <p:cNvSpPr/>
          <p:nvPr/>
        </p:nvSpPr>
        <p:spPr>
          <a:xfrm>
            <a:off x="6619109" y="4543864"/>
            <a:ext cx="45719" cy="1621440"/>
          </a:xfrm>
          <a:prstGeom prst="up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57A44A2-E6DD-6BBA-C6D2-8886E226C1B0}"/>
              </a:ext>
            </a:extLst>
          </p:cNvPr>
          <p:cNvSpPr txBox="1"/>
          <p:nvPr/>
        </p:nvSpPr>
        <p:spPr>
          <a:xfrm>
            <a:off x="6372200" y="637215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売上高・販売数量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9B9F442D-E5D4-5DD7-9616-8FB19AB57F34}"/>
              </a:ext>
            </a:extLst>
          </p:cNvPr>
          <p:cNvSpPr txBox="1"/>
          <p:nvPr/>
        </p:nvSpPr>
        <p:spPr>
          <a:xfrm>
            <a:off x="152147" y="1412776"/>
            <a:ext cx="461665" cy="5760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費用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7499C87-7224-4904-C72E-5CD1DCC8009B}"/>
              </a:ext>
            </a:extLst>
          </p:cNvPr>
          <p:cNvSpPr txBox="1"/>
          <p:nvPr/>
        </p:nvSpPr>
        <p:spPr>
          <a:xfrm>
            <a:off x="6722420" y="1987668"/>
            <a:ext cx="1584176" cy="954107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総費用</a:t>
            </a:r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（コスト）　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A556C918-814C-9119-BD91-5E3DCC81967E}"/>
              </a:ext>
            </a:extLst>
          </p:cNvPr>
          <p:cNvSpPr txBox="1"/>
          <p:nvPr/>
        </p:nvSpPr>
        <p:spPr>
          <a:xfrm>
            <a:off x="6688830" y="467874"/>
            <a:ext cx="1584176" cy="954107"/>
          </a:xfrm>
          <a:prstGeom prst="rect">
            <a:avLst/>
          </a:prstGeom>
          <a:ln w="285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売上高</a:t>
            </a:r>
            <a:endParaRPr kumimoji="1"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（収益）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FB5D05FB-C648-DFDD-05FB-9D74DB92EBBF}"/>
              </a:ext>
            </a:extLst>
          </p:cNvPr>
          <p:cNvSpPr/>
          <p:nvPr/>
        </p:nvSpPr>
        <p:spPr>
          <a:xfrm>
            <a:off x="3689902" y="3428999"/>
            <a:ext cx="252028" cy="21602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F720670F-B241-C0DB-E5A3-1EE191168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86" y="3126732"/>
            <a:ext cx="2488841" cy="604534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E4A02D42-900B-2E18-B327-1D481727FC10}"/>
              </a:ext>
            </a:extLst>
          </p:cNvPr>
          <p:cNvSpPr/>
          <p:nvPr/>
        </p:nvSpPr>
        <p:spPr>
          <a:xfrm>
            <a:off x="4572000" y="2636912"/>
            <a:ext cx="216021" cy="21602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E95BC2D-A40C-F156-5E65-0211E691B162}"/>
              </a:ext>
            </a:extLst>
          </p:cNvPr>
          <p:cNvSpPr txBox="1"/>
          <p:nvPr/>
        </p:nvSpPr>
        <p:spPr>
          <a:xfrm>
            <a:off x="4553970" y="2101961"/>
            <a:ext cx="2024434" cy="40011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（実際の）売上高</a:t>
            </a: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B86B150D-A120-484C-9A98-9757F5CEE1A3}"/>
              </a:ext>
            </a:extLst>
          </p:cNvPr>
          <p:cNvCxnSpPr>
            <a:cxnSpLocks/>
            <a:stCxn id="33" idx="4"/>
          </p:cNvCxnSpPr>
          <p:nvPr/>
        </p:nvCxnSpPr>
        <p:spPr>
          <a:xfrm>
            <a:off x="3815916" y="3645020"/>
            <a:ext cx="0" cy="2592292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B4A0DC11-454F-F523-FE87-C74E9D734F93}"/>
              </a:ext>
            </a:extLst>
          </p:cNvPr>
          <p:cNvCxnSpPr>
            <a:stCxn id="5" idx="4"/>
          </p:cNvCxnSpPr>
          <p:nvPr/>
        </p:nvCxnSpPr>
        <p:spPr>
          <a:xfrm flipH="1">
            <a:off x="4680010" y="2852935"/>
            <a:ext cx="1" cy="3384377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8E4FE3F-A5EF-1178-1124-0E562AF54E5B}"/>
              </a:ext>
            </a:extLst>
          </p:cNvPr>
          <p:cNvSpPr/>
          <p:nvPr/>
        </p:nvSpPr>
        <p:spPr>
          <a:xfrm>
            <a:off x="2771800" y="6356350"/>
            <a:ext cx="1375558" cy="3130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４１２</a:t>
            </a:r>
            <a:r>
              <a:rPr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,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０８５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8FB304C-DE4D-38CD-FFAF-0951578E9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206" y="400522"/>
            <a:ext cx="2621507" cy="938865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F2F37B0-D207-4679-5BC2-357578BA3488}"/>
              </a:ext>
            </a:extLst>
          </p:cNvPr>
          <p:cNvSpPr/>
          <p:nvPr/>
        </p:nvSpPr>
        <p:spPr>
          <a:xfrm>
            <a:off x="4456582" y="6356350"/>
            <a:ext cx="1375558" cy="3130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４３１</a:t>
            </a:r>
            <a:r>
              <a:rPr kumimoji="1"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,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６７４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536D96F-C739-CB43-FD82-8F65F18D58D6}"/>
              </a:ext>
            </a:extLst>
          </p:cNvPr>
          <p:cNvSpPr/>
          <p:nvPr/>
        </p:nvSpPr>
        <p:spPr>
          <a:xfrm>
            <a:off x="2486839" y="2408424"/>
            <a:ext cx="1512168" cy="5349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４．５％</a:t>
            </a:r>
          </a:p>
        </p:txBody>
      </p:sp>
      <p:sp>
        <p:nvSpPr>
          <p:cNvPr id="14" name="矢印: 右カーブ 13">
            <a:extLst>
              <a:ext uri="{FF2B5EF4-FFF2-40B4-BE49-F238E27FC236}">
                <a16:creationId xmlns:a16="http://schemas.microsoft.com/office/drawing/2014/main" id="{09B6BB6A-4A04-5810-B1A0-C7FFA30D49CB}"/>
              </a:ext>
            </a:extLst>
          </p:cNvPr>
          <p:cNvSpPr/>
          <p:nvPr/>
        </p:nvSpPr>
        <p:spPr>
          <a:xfrm rot="3009571">
            <a:off x="3794938" y="2292515"/>
            <a:ext cx="397649" cy="1272970"/>
          </a:xfrm>
          <a:prstGeom prst="curvedRightArrow">
            <a:avLst>
              <a:gd name="adj1" fmla="val 25000"/>
              <a:gd name="adj2" fmla="val 50000"/>
              <a:gd name="adj3" fmla="val 5282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FA8970B-CE97-3067-8B32-7F08F4FEB4C4}"/>
              </a:ext>
            </a:extLst>
          </p:cNvPr>
          <p:cNvSpPr txBox="1"/>
          <p:nvPr/>
        </p:nvSpPr>
        <p:spPr>
          <a:xfrm>
            <a:off x="752394" y="1880201"/>
            <a:ext cx="4104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（</a:t>
            </a:r>
            <a:r>
              <a:rPr kumimoji="1"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431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，</a:t>
            </a:r>
            <a:r>
              <a:rPr kumimoji="1"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674-412</a:t>
            </a:r>
            <a:r>
              <a:rPr kumimoji="1"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，</a:t>
            </a:r>
            <a:r>
              <a:rPr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085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）</a:t>
            </a:r>
            <a:r>
              <a:rPr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÷431,674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CE9C32C-0DDE-8CB6-A618-6A4AFB8CD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2240" y="6372152"/>
            <a:ext cx="2133600" cy="365125"/>
          </a:xfrm>
        </p:spPr>
        <p:txBody>
          <a:bodyPr/>
          <a:lstStyle/>
          <a:p>
            <a:r>
              <a:rPr lang="en-US" altLang="ja-JP" dirty="0"/>
              <a:t>89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00391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820F102-E6DB-6FF4-2A2A-878AF564E9BD}"/>
              </a:ext>
            </a:extLst>
          </p:cNvPr>
          <p:cNvSpPr/>
          <p:nvPr/>
        </p:nvSpPr>
        <p:spPr>
          <a:xfrm>
            <a:off x="1126190" y="2276872"/>
            <a:ext cx="68916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「減価償却費」について</a:t>
            </a:r>
            <a:endParaRPr lang="en-US" altLang="ja-JP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理解しましょう！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8E0B5419-D7CE-C82E-9321-35ECF2D0E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90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0489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095CCF3-3793-442D-8B5B-E6F961FE14AA}"/>
              </a:ext>
            </a:extLst>
          </p:cNvPr>
          <p:cNvSpPr txBox="1"/>
          <p:nvPr/>
        </p:nvSpPr>
        <p:spPr>
          <a:xfrm>
            <a:off x="232053" y="1340768"/>
            <a:ext cx="430729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減価償却費</a:t>
            </a: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とは</a:t>
            </a:r>
            <a:endParaRPr kumimoji="1" lang="ja-JP" altLang="en-US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3E82EEB-0C93-B945-85C5-64EF5E733C86}"/>
              </a:ext>
            </a:extLst>
          </p:cNvPr>
          <p:cNvSpPr txBox="1"/>
          <p:nvPr/>
        </p:nvSpPr>
        <p:spPr>
          <a:xfrm>
            <a:off x="683568" y="2852936"/>
            <a:ext cx="7416824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固定資産の取得にかかった費用の全額をその年の費用としないで、</a:t>
            </a:r>
            <a:endParaRPr kumimoji="1"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耐用年数に応じて</a:t>
            </a: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按分</a:t>
            </a:r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し、その期に相当する金額を費用に計上する勘定科目のこと。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EE30ADB7-2398-4DA9-DBE3-E0A3677BA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91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66142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095CCF3-3793-442D-8B5B-E6F961FE14AA}"/>
              </a:ext>
            </a:extLst>
          </p:cNvPr>
          <p:cNvSpPr txBox="1"/>
          <p:nvPr/>
        </p:nvSpPr>
        <p:spPr>
          <a:xfrm>
            <a:off x="552736" y="414531"/>
            <a:ext cx="430729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減価償却費</a:t>
            </a: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とは</a:t>
            </a:r>
            <a:endParaRPr kumimoji="1" lang="ja-JP" altLang="en-US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DB3FE2D-2897-4256-9FB5-8ECD9F00F1E3}"/>
              </a:ext>
            </a:extLst>
          </p:cNvPr>
          <p:cNvSpPr txBox="1"/>
          <p:nvPr/>
        </p:nvSpPr>
        <p:spPr>
          <a:xfrm>
            <a:off x="557343" y="4744021"/>
            <a:ext cx="266429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実態に合わせる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ために、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経費を何年かで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按分する。</a:t>
            </a:r>
            <a:endParaRPr kumimoji="1" lang="ja-JP" altLang="en-US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7B5D802-5975-41FF-874A-6CB39824B54E}"/>
              </a:ext>
            </a:extLst>
          </p:cNvPr>
          <p:cNvSpPr/>
          <p:nvPr/>
        </p:nvSpPr>
        <p:spPr>
          <a:xfrm>
            <a:off x="3678230" y="2746759"/>
            <a:ext cx="1584176" cy="347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有形固定資産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1F45953-F2C4-49DF-92EA-34295FA239C6}"/>
              </a:ext>
            </a:extLst>
          </p:cNvPr>
          <p:cNvSpPr/>
          <p:nvPr/>
        </p:nvSpPr>
        <p:spPr>
          <a:xfrm>
            <a:off x="1067949" y="2739356"/>
            <a:ext cx="1633871" cy="792088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販管費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6DB6E32-3433-4173-9983-124B9C380F65}"/>
              </a:ext>
            </a:extLst>
          </p:cNvPr>
          <p:cNvSpPr txBox="1"/>
          <p:nvPr/>
        </p:nvSpPr>
        <p:spPr>
          <a:xfrm>
            <a:off x="3671901" y="2109891"/>
            <a:ext cx="1451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Ｂ</a:t>
            </a:r>
            <a:r>
              <a:rPr kumimoji="1" lang="en-US" altLang="ja-JP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/</a:t>
            </a:r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BE88610-2E8B-4C37-BF86-C36D844C2B20}"/>
              </a:ext>
            </a:extLst>
          </p:cNvPr>
          <p:cNvSpPr txBox="1"/>
          <p:nvPr/>
        </p:nvSpPr>
        <p:spPr>
          <a:xfrm>
            <a:off x="1067949" y="2148186"/>
            <a:ext cx="1033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Ｐ</a:t>
            </a:r>
            <a:r>
              <a:rPr lang="en-US" altLang="ja-JP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/</a:t>
            </a: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Ｌ</a:t>
            </a:r>
            <a:endParaRPr kumimoji="1"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6650F7F-C757-4416-9453-1C4AB5FEA949}"/>
              </a:ext>
            </a:extLst>
          </p:cNvPr>
          <p:cNvCxnSpPr>
            <a:cxnSpLocks/>
          </p:cNvCxnSpPr>
          <p:nvPr/>
        </p:nvCxnSpPr>
        <p:spPr>
          <a:xfrm>
            <a:off x="2701820" y="3505886"/>
            <a:ext cx="2560586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矢印: 右カーブ 26">
            <a:extLst>
              <a:ext uri="{FF2B5EF4-FFF2-40B4-BE49-F238E27FC236}">
                <a16:creationId xmlns:a16="http://schemas.microsoft.com/office/drawing/2014/main" id="{85920AD2-B0AC-4D77-AF4E-09199AEFB57B}"/>
              </a:ext>
            </a:extLst>
          </p:cNvPr>
          <p:cNvSpPr/>
          <p:nvPr/>
        </p:nvSpPr>
        <p:spPr>
          <a:xfrm>
            <a:off x="442099" y="1248694"/>
            <a:ext cx="504056" cy="1823737"/>
          </a:xfrm>
          <a:prstGeom prst="curvedRightArrow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矢印: 左 10">
            <a:extLst>
              <a:ext uri="{FF2B5EF4-FFF2-40B4-BE49-F238E27FC236}">
                <a16:creationId xmlns:a16="http://schemas.microsoft.com/office/drawing/2014/main" id="{E235532F-EF4C-F0E7-D126-4D7E005D0DDF}"/>
              </a:ext>
            </a:extLst>
          </p:cNvPr>
          <p:cNvSpPr/>
          <p:nvPr/>
        </p:nvSpPr>
        <p:spPr>
          <a:xfrm>
            <a:off x="2927715" y="2997775"/>
            <a:ext cx="504056" cy="286376"/>
          </a:xfrm>
          <a:prstGeom prst="leftArrow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85A33D4-F6F6-DC06-D489-4608A6B0F14F}"/>
              </a:ext>
            </a:extLst>
          </p:cNvPr>
          <p:cNvSpPr txBox="1"/>
          <p:nvPr/>
        </p:nvSpPr>
        <p:spPr>
          <a:xfrm>
            <a:off x="676705" y="3633498"/>
            <a:ext cx="268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※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販売費及び一般管理費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DE65112-72B6-39AA-0E43-E8BBA1E4B899}"/>
              </a:ext>
            </a:extLst>
          </p:cNvPr>
          <p:cNvSpPr txBox="1"/>
          <p:nvPr/>
        </p:nvSpPr>
        <p:spPr>
          <a:xfrm>
            <a:off x="5599156" y="3787949"/>
            <a:ext cx="2959191" cy="13542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企業が長期に渡って所有する資産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endParaRPr lang="en-US" altLang="ja-JP" sz="1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建物　機械・装置など</a:t>
            </a:r>
            <a:endParaRPr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23A7CBA-96CD-A122-D617-DEB47BB15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92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1623882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095CCF3-3793-442D-8B5B-E6F961FE14AA}"/>
              </a:ext>
            </a:extLst>
          </p:cNvPr>
          <p:cNvSpPr txBox="1"/>
          <p:nvPr/>
        </p:nvSpPr>
        <p:spPr>
          <a:xfrm>
            <a:off x="552736" y="414531"/>
            <a:ext cx="430729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8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減価償却費</a:t>
            </a: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とは</a:t>
            </a:r>
            <a:endParaRPr kumimoji="1" lang="ja-JP" altLang="en-US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DB3FE2D-2897-4256-9FB5-8ECD9F00F1E3}"/>
              </a:ext>
            </a:extLst>
          </p:cNvPr>
          <p:cNvSpPr txBox="1"/>
          <p:nvPr/>
        </p:nvSpPr>
        <p:spPr>
          <a:xfrm>
            <a:off x="557343" y="4744021"/>
            <a:ext cx="266429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実態に合わせる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ために、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経費を何年かで</a:t>
            </a:r>
            <a:endParaRPr kumimoji="1" lang="en-US" altLang="ja-JP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按分する。</a:t>
            </a:r>
            <a:endParaRPr kumimoji="1" lang="ja-JP" altLang="en-US" sz="2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7B5D802-5975-41FF-874A-6CB39824B54E}"/>
              </a:ext>
            </a:extLst>
          </p:cNvPr>
          <p:cNvSpPr/>
          <p:nvPr/>
        </p:nvSpPr>
        <p:spPr>
          <a:xfrm>
            <a:off x="3678230" y="2746759"/>
            <a:ext cx="1584176" cy="34771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有形固定資産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1F45953-F2C4-49DF-92EA-34295FA239C6}"/>
              </a:ext>
            </a:extLst>
          </p:cNvPr>
          <p:cNvSpPr/>
          <p:nvPr/>
        </p:nvSpPr>
        <p:spPr>
          <a:xfrm>
            <a:off x="1067949" y="2739356"/>
            <a:ext cx="1633871" cy="792088"/>
          </a:xfrm>
          <a:prstGeom prst="rect">
            <a:avLst/>
          </a:prstGeom>
          <a:ln>
            <a:solidFill>
              <a:srgbClr val="92D05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販管費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6DB6E32-3433-4173-9983-124B9C380F65}"/>
              </a:ext>
            </a:extLst>
          </p:cNvPr>
          <p:cNvSpPr txBox="1"/>
          <p:nvPr/>
        </p:nvSpPr>
        <p:spPr>
          <a:xfrm>
            <a:off x="3671901" y="2109891"/>
            <a:ext cx="1451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Ｂ</a:t>
            </a:r>
            <a:r>
              <a:rPr kumimoji="1" lang="en-US" altLang="ja-JP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/</a:t>
            </a:r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Ｓ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BE88610-2E8B-4C37-BF86-C36D844C2B20}"/>
              </a:ext>
            </a:extLst>
          </p:cNvPr>
          <p:cNvSpPr txBox="1"/>
          <p:nvPr/>
        </p:nvSpPr>
        <p:spPr>
          <a:xfrm>
            <a:off x="1067949" y="2148186"/>
            <a:ext cx="10334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Ｐ</a:t>
            </a:r>
            <a:r>
              <a:rPr lang="en-US" altLang="ja-JP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/</a:t>
            </a:r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Ｌ</a:t>
            </a:r>
            <a:endParaRPr kumimoji="1"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29C1908-87B1-4550-92D9-A3B91812E25F}"/>
              </a:ext>
            </a:extLst>
          </p:cNvPr>
          <p:cNvSpPr/>
          <p:nvPr/>
        </p:nvSpPr>
        <p:spPr>
          <a:xfrm>
            <a:off x="6047657" y="3499192"/>
            <a:ext cx="1428598" cy="27180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有形固定</a:t>
            </a:r>
            <a:endParaRPr kumimoji="1" lang="en-US" altLang="ja-JP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algn="ctr"/>
            <a:r>
              <a:rPr lang="ja-JP" altLang="en-US" sz="2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資産</a:t>
            </a:r>
            <a:endParaRPr kumimoji="1" lang="ja-JP" altLang="en-US" sz="20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E6650F7F-C757-4416-9453-1C4AB5FEA949}"/>
              </a:ext>
            </a:extLst>
          </p:cNvPr>
          <p:cNvCxnSpPr/>
          <p:nvPr/>
        </p:nvCxnSpPr>
        <p:spPr>
          <a:xfrm flipV="1">
            <a:off x="2701820" y="3499193"/>
            <a:ext cx="3345837" cy="6693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0D470DB4-BDFB-4262-9D86-330EF4DF47D9}"/>
              </a:ext>
            </a:extLst>
          </p:cNvPr>
          <p:cNvSpPr txBox="1"/>
          <p:nvPr/>
        </p:nvSpPr>
        <p:spPr>
          <a:xfrm>
            <a:off x="5880879" y="2355918"/>
            <a:ext cx="2664296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その分、固定資産の価値は減少</a:t>
            </a:r>
          </a:p>
        </p:txBody>
      </p: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08EFD0A1-C06E-47DA-8991-F6FE50206E0E}"/>
              </a:ext>
            </a:extLst>
          </p:cNvPr>
          <p:cNvCxnSpPr>
            <a:cxnSpLocks/>
          </p:cNvCxnSpPr>
          <p:nvPr/>
        </p:nvCxnSpPr>
        <p:spPr>
          <a:xfrm>
            <a:off x="5286502" y="2746760"/>
            <a:ext cx="731236" cy="79208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矢印: 右カーブ 26">
            <a:extLst>
              <a:ext uri="{FF2B5EF4-FFF2-40B4-BE49-F238E27FC236}">
                <a16:creationId xmlns:a16="http://schemas.microsoft.com/office/drawing/2014/main" id="{85920AD2-B0AC-4D77-AF4E-09199AEFB57B}"/>
              </a:ext>
            </a:extLst>
          </p:cNvPr>
          <p:cNvSpPr/>
          <p:nvPr/>
        </p:nvSpPr>
        <p:spPr>
          <a:xfrm>
            <a:off x="442099" y="1248694"/>
            <a:ext cx="504056" cy="1823737"/>
          </a:xfrm>
          <a:prstGeom prst="curvedRightArrow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矢印: 左 10">
            <a:extLst>
              <a:ext uri="{FF2B5EF4-FFF2-40B4-BE49-F238E27FC236}">
                <a16:creationId xmlns:a16="http://schemas.microsoft.com/office/drawing/2014/main" id="{E235532F-EF4C-F0E7-D126-4D7E005D0DDF}"/>
              </a:ext>
            </a:extLst>
          </p:cNvPr>
          <p:cNvSpPr/>
          <p:nvPr/>
        </p:nvSpPr>
        <p:spPr>
          <a:xfrm>
            <a:off x="2927715" y="2997775"/>
            <a:ext cx="504056" cy="286376"/>
          </a:xfrm>
          <a:prstGeom prst="leftArrow">
            <a:avLst/>
          </a:prstGeom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85A33D4-F6F6-DC06-D489-4608A6B0F14F}"/>
              </a:ext>
            </a:extLst>
          </p:cNvPr>
          <p:cNvSpPr txBox="1"/>
          <p:nvPr/>
        </p:nvSpPr>
        <p:spPr>
          <a:xfrm>
            <a:off x="676705" y="3633498"/>
            <a:ext cx="2689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※</a:t>
            </a:r>
            <a:r>
              <a:rPr lang="ja-JP" altLang="en-US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販売費及び一般管理費</a:t>
            </a:r>
            <a:endParaRPr kumimoji="1" lang="ja-JP" altLang="en-US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52CD4699-5034-4D78-2C31-95F0AE211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lang="ja-JP" altLang="en-US" smtClean="0"/>
              <a:pPr/>
              <a:t>93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190498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553D88AD-8158-4E8D-A58C-0B1B89C52787}"/>
              </a:ext>
            </a:extLst>
          </p:cNvPr>
          <p:cNvSpPr txBox="1">
            <a:spLocks/>
          </p:cNvSpPr>
          <p:nvPr/>
        </p:nvSpPr>
        <p:spPr>
          <a:xfrm>
            <a:off x="-108520" y="116632"/>
            <a:ext cx="604867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《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損益計算書（</a:t>
            </a: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Ｐ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/</a:t>
            </a:r>
            <a:r>
              <a:rPr lang="ja-JP" altLang="en-US" sz="3600" dirty="0">
                <a:solidFill>
                  <a:prstClr val="black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Ｌ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）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》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C9A790A-D11A-25E5-5818-757BAA9F1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0666"/>
          <a:stretch/>
        </p:blipFill>
        <p:spPr>
          <a:xfrm>
            <a:off x="323528" y="2132856"/>
            <a:ext cx="7741828" cy="237626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31E55DF-ED96-6DEB-2D14-B7C34ACB819E}"/>
              </a:ext>
            </a:extLst>
          </p:cNvPr>
          <p:cNvSpPr/>
          <p:nvPr/>
        </p:nvSpPr>
        <p:spPr>
          <a:xfrm>
            <a:off x="395536" y="3897052"/>
            <a:ext cx="1800200" cy="3240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吹き出し: 角を丸めた四角形 6">
            <a:extLst>
              <a:ext uri="{FF2B5EF4-FFF2-40B4-BE49-F238E27FC236}">
                <a16:creationId xmlns:a16="http://schemas.microsoft.com/office/drawing/2014/main" id="{AB2D04CC-0C42-B806-ADA4-CBD0E1CF171F}"/>
              </a:ext>
            </a:extLst>
          </p:cNvPr>
          <p:cNvSpPr/>
          <p:nvPr/>
        </p:nvSpPr>
        <p:spPr>
          <a:xfrm>
            <a:off x="1403648" y="4797152"/>
            <a:ext cx="3096344" cy="1224136"/>
          </a:xfrm>
          <a:prstGeom prst="wedgeRoundRectCallout">
            <a:avLst>
              <a:gd name="adj1" fmla="val -33572"/>
              <a:gd name="adj2" fmla="val -99753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「減価償却費」もこの中です。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64D2CC6-03F6-F76F-895E-686597ACC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94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2788209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820F102-E6DB-6FF4-2A2A-878AF564E9BD}"/>
              </a:ext>
            </a:extLst>
          </p:cNvPr>
          <p:cNvSpPr/>
          <p:nvPr/>
        </p:nvSpPr>
        <p:spPr>
          <a:xfrm>
            <a:off x="1547664" y="1628800"/>
            <a:ext cx="5854488" cy="29546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もし、</a:t>
            </a:r>
            <a:endParaRPr lang="en-US" altLang="ja-JP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「減価償却費」</a:t>
            </a:r>
            <a:r>
              <a:rPr lang="ja-JP" alt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という</a:t>
            </a:r>
            <a:endParaRPr lang="en-US" altLang="ja-JP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概念がなかったら</a:t>
            </a:r>
            <a:endParaRPr lang="ja-JP" alt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4BFA654E-3CAA-F819-57B7-E2FD1235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95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349058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6E8BC49E-AB39-063A-57C6-01642CD9AD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783092"/>
              </p:ext>
            </p:extLst>
          </p:nvPr>
        </p:nvGraphicFramePr>
        <p:xfrm>
          <a:off x="1043608" y="2719938"/>
          <a:ext cx="5266928" cy="30295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41211366"/>
                    </a:ext>
                  </a:extLst>
                </a:gridCol>
                <a:gridCol w="2218928">
                  <a:extLst>
                    <a:ext uri="{9D8B030D-6E8A-4147-A177-3AD203B41FA5}">
                      <a16:colId xmlns:a16="http://schemas.microsoft.com/office/drawing/2014/main" val="381855792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売上高</a:t>
                      </a:r>
                      <a:endParaRPr kumimoji="1" lang="en-US" altLang="ja-JP" sz="48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4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１００</a:t>
                      </a:r>
                      <a:endParaRPr kumimoji="1" lang="en-US" altLang="ja-JP" sz="48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695431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機械代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4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２００</a:t>
                      </a:r>
                      <a:endParaRPr kumimoji="1" lang="en-US" altLang="ja-JP" sz="48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8144651"/>
                  </a:ext>
                </a:extLst>
              </a:tr>
              <a:tr h="115738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利益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4800" dirty="0">
                          <a:solidFill>
                            <a:srgbClr val="FF0000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▲１００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7827175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405E0A-D19B-3A6A-737A-6E08F226AC19}"/>
              </a:ext>
            </a:extLst>
          </p:cNvPr>
          <p:cNvSpPr txBox="1"/>
          <p:nvPr/>
        </p:nvSpPr>
        <p:spPr>
          <a:xfrm>
            <a:off x="467544" y="908720"/>
            <a:ext cx="51125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機械を２００万円で購入し、１００万円を売上げました。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3EE1250-6609-990F-4AA1-B1BC3D9FD4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12" t="60305" r="24801"/>
          <a:stretch/>
        </p:blipFill>
        <p:spPr>
          <a:xfrm>
            <a:off x="6310536" y="4137398"/>
            <a:ext cx="2376264" cy="2218952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24144291-41EE-95C9-8607-4975BE07A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96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510459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820F102-E6DB-6FF4-2A2A-878AF564E9BD}"/>
              </a:ext>
            </a:extLst>
          </p:cNvPr>
          <p:cNvSpPr/>
          <p:nvPr/>
        </p:nvSpPr>
        <p:spPr>
          <a:xfrm>
            <a:off x="1547665" y="1628800"/>
            <a:ext cx="5854487" cy="29546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そ</a:t>
            </a:r>
            <a:r>
              <a:rPr lang="ja-JP" altLang="en-US" sz="8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こで、</a:t>
            </a:r>
            <a:endParaRPr lang="en-US" altLang="ja-JP" sz="8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「減価償却費」</a:t>
            </a:r>
            <a:r>
              <a:rPr lang="ja-JP" altLang="en-US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という</a:t>
            </a:r>
            <a:endParaRPr lang="en-US" altLang="ja-JP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概念を採用した場合</a:t>
            </a:r>
            <a:endParaRPr lang="ja-JP" alt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C7075D71-EADE-759B-D650-0CED8BDE1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97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07040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 3">
            <a:extLst>
              <a:ext uri="{FF2B5EF4-FFF2-40B4-BE49-F238E27FC236}">
                <a16:creationId xmlns:a16="http://schemas.microsoft.com/office/drawing/2014/main" id="{6E8BC49E-AB39-063A-57C6-01642CD9AD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965722"/>
              </p:ext>
            </p:extLst>
          </p:nvPr>
        </p:nvGraphicFramePr>
        <p:xfrm>
          <a:off x="323528" y="2204864"/>
          <a:ext cx="5987008" cy="359805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64714">
                  <a:extLst>
                    <a:ext uri="{9D8B030D-6E8A-4147-A177-3AD203B41FA5}">
                      <a16:colId xmlns:a16="http://schemas.microsoft.com/office/drawing/2014/main" val="141211366"/>
                    </a:ext>
                  </a:extLst>
                </a:gridCol>
                <a:gridCol w="2522294">
                  <a:extLst>
                    <a:ext uri="{9D8B030D-6E8A-4147-A177-3AD203B41FA5}">
                      <a16:colId xmlns:a16="http://schemas.microsoft.com/office/drawing/2014/main" val="3818557923"/>
                    </a:ext>
                  </a:extLst>
                </a:gridCol>
              </a:tblGrid>
              <a:tr h="100811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売上高</a:t>
                      </a:r>
                      <a:endParaRPr kumimoji="1" lang="en-US" altLang="ja-JP" sz="48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4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１００</a:t>
                      </a:r>
                      <a:endParaRPr kumimoji="1" lang="en-US" altLang="ja-JP" sz="48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6954310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（販管費）</a:t>
                      </a:r>
                      <a:endParaRPr kumimoji="1" lang="en-US" altLang="ja-JP" sz="4000" dirty="0"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  <a:p>
                      <a:pPr algn="ctr"/>
                      <a:r>
                        <a:rPr kumimoji="1" lang="ja-JP" altLang="en-US" sz="4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減価償却費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4800" dirty="0">
                          <a:solidFill>
                            <a:srgbClr val="92D050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４０</a:t>
                      </a:r>
                      <a:endParaRPr kumimoji="1" lang="en-US" altLang="ja-JP" sz="4800" dirty="0">
                        <a:solidFill>
                          <a:srgbClr val="92D050"/>
                        </a:solidFill>
                        <a:latin typeface="HGP創英角ｺﾞｼｯｸUB" panose="020B0900000000000000" pitchFamily="50" charset="-128"/>
                        <a:ea typeface="HGP創英角ｺﾞｼｯｸUB" panose="020B0900000000000000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8144651"/>
                  </a:ext>
                </a:extLst>
              </a:tr>
              <a:tr h="115738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800" dirty="0"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利益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kumimoji="1" lang="ja-JP" altLang="en-US" sz="4800" dirty="0">
                          <a:solidFill>
                            <a:schemeClr val="tx1"/>
                          </a:solidFill>
                          <a:latin typeface="HGP創英角ｺﾞｼｯｸUB" panose="020B0900000000000000" pitchFamily="50" charset="-128"/>
                          <a:ea typeface="HGP創英角ｺﾞｼｯｸUB" panose="020B0900000000000000" pitchFamily="50" charset="-128"/>
                        </a:rPr>
                        <a:t>６０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7827175"/>
                  </a:ext>
                </a:extLst>
              </a:tr>
            </a:tbl>
          </a:graphicData>
        </a:graphic>
      </p:graphicFrame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405E0A-D19B-3A6A-737A-6E08F226AC19}"/>
              </a:ext>
            </a:extLst>
          </p:cNvPr>
          <p:cNvSpPr txBox="1"/>
          <p:nvPr/>
        </p:nvSpPr>
        <p:spPr>
          <a:xfrm>
            <a:off x="467544" y="332656"/>
            <a:ext cx="5616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機械を５年間にて費用を按分</a:t>
            </a:r>
            <a:endParaRPr kumimoji="1"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つまり、減価償却費として</a:t>
            </a:r>
            <a:endParaRPr lang="en-US" altLang="ja-JP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lang="ja-JP" altLang="en-US" sz="32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１年間当たり４０万円で計上</a:t>
            </a:r>
            <a:endParaRPr kumimoji="1" lang="ja-JP" altLang="en-US" sz="32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83A495F-A095-F52B-228E-9DF06AD560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70475" b="61598"/>
          <a:stretch/>
        </p:blipFill>
        <p:spPr>
          <a:xfrm>
            <a:off x="6470902" y="4027220"/>
            <a:ext cx="2699792" cy="2145928"/>
          </a:xfrm>
          <a:prstGeom prst="rect">
            <a:avLst/>
          </a:prstGeom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32502C7-9EC4-CC4C-D921-974D2C510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A38FB-810E-4BC0-95ED-293F33727802}" type="slidenum">
              <a:rPr kumimoji="1" lang="ja-JP" altLang="en-US" smtClean="0"/>
              <a:t>98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33140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3378</TotalTime>
  <Words>5707</Words>
  <Application>Microsoft Office PowerPoint</Application>
  <PresentationFormat>画面に合わせる (4:3)</PresentationFormat>
  <Paragraphs>1515</Paragraphs>
  <Slides>117</Slides>
  <Notes>60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117</vt:i4>
      </vt:variant>
    </vt:vector>
  </HeadingPairs>
  <TitlesOfParts>
    <vt:vector size="127" baseType="lpstr">
      <vt:lpstr>HGP創英角ｺﾞｼｯｸUB</vt:lpstr>
      <vt:lpstr>HGP創英角ﾎﾟｯﾌﾟ体</vt:lpstr>
      <vt:lpstr>HGS創英角ｺﾞｼｯｸUB</vt:lpstr>
      <vt:lpstr>HGS創英角ﾎﾟｯﾌﾟ体</vt:lpstr>
      <vt:lpstr>HG創英角ｺﾞｼｯｸUB</vt:lpstr>
      <vt:lpstr>ＭＳ Ｐゴシック</vt:lpstr>
      <vt:lpstr>游ゴシック</vt:lpstr>
      <vt:lpstr>Arial</vt:lpstr>
      <vt:lpstr>Calibri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シンプルな「利益公式」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シンプルな「利益公式」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シンプルな「利益公式」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y.natsuyagi</dc:creator>
  <cp:lastModifiedBy>康之 夏八木</cp:lastModifiedBy>
  <cp:revision>858</cp:revision>
  <cp:lastPrinted>2023-11-23T22:28:34Z</cp:lastPrinted>
  <dcterms:created xsi:type="dcterms:W3CDTF">2012-03-30T08:56:06Z</dcterms:created>
  <dcterms:modified xsi:type="dcterms:W3CDTF">2024-08-19T23:23:31Z</dcterms:modified>
</cp:coreProperties>
</file>